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10287000" cx="18288000"/>
  <p:notesSz cx="10287000" cy="18288000"/>
  <p:embeddedFontLst>
    <p:embeddedFont>
      <p:font typeface="Noto Sans Medium"/>
      <p:regular r:id="rId53"/>
      <p:bold r:id="rId54"/>
      <p:italic r:id="rId55"/>
      <p:boldItalic r:id="rId56"/>
    </p:embeddedFont>
    <p:embeddedFont>
      <p:font typeface="Noto Sans"/>
      <p:regular r:id="rId57"/>
      <p:bold r:id="rId58"/>
      <p:italic r:id="rId59"/>
      <p:boldItalic r:id="rId60"/>
    </p:embeddedFont>
    <p:embeddedFont>
      <p:font typeface="Nanum Gothic"/>
      <p:regular r:id="rId61"/>
      <p:bold r:id="rId62"/>
    </p:embeddedFont>
    <p:embeddedFont>
      <p:font typeface="NanumGothic ExtraBold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39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6048">
          <p15:clr>
            <a:srgbClr val="9AA0A6"/>
          </p15:clr>
        </p15:guide>
        <p15:guide id="4" orient="horz" pos="5289">
          <p15:clr>
            <a:srgbClr val="9AA0A6"/>
          </p15:clr>
        </p15:guide>
        <p15:guide id="5" pos="11198">
          <p15:clr>
            <a:srgbClr val="9AA0A6"/>
          </p15:clr>
        </p15:guide>
        <p15:guide id="6" pos="6033">
          <p15:clr>
            <a:srgbClr val="9AA0A6"/>
          </p15:clr>
        </p15:guide>
        <p15:guide id="7" orient="horz" pos="1970">
          <p15:clr>
            <a:srgbClr val="9AA0A6"/>
          </p15:clr>
        </p15:guide>
        <p15:guide id="8" orient="horz" pos="237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64" roundtripDataSignature="AMtx7mhEDhAeOfB57Lfvt6r9tarLGI7n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9"/>
        <p:guide pos="5760"/>
        <p:guide pos="6048" orient="horz"/>
        <p:guide pos="5289" orient="horz"/>
        <p:guide pos="11198"/>
        <p:guide pos="6033"/>
        <p:guide pos="1970" orient="horz"/>
        <p:guide pos="23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anumGothic-bold.fntdata"/><Relationship Id="rId61" Type="http://schemas.openxmlformats.org/officeDocument/2006/relationships/font" Target="fonts/NanumGothic-regular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NanumGothicExtraBo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oto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otoSansMedium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otoSansMedium-italic.fntdata"/><Relationship Id="rId10" Type="http://schemas.openxmlformats.org/officeDocument/2006/relationships/slide" Target="slides/slide5.xml"/><Relationship Id="rId54" Type="http://schemas.openxmlformats.org/officeDocument/2006/relationships/font" Target="fonts/NotoSansMedium-bold.fntdata"/><Relationship Id="rId13" Type="http://schemas.openxmlformats.org/officeDocument/2006/relationships/slide" Target="slides/slide8.xml"/><Relationship Id="rId57" Type="http://schemas.openxmlformats.org/officeDocument/2006/relationships/font" Target="fonts/NotoSans-regular.fntdata"/><Relationship Id="rId12" Type="http://schemas.openxmlformats.org/officeDocument/2006/relationships/slide" Target="slides/slide7.xml"/><Relationship Id="rId56" Type="http://schemas.openxmlformats.org/officeDocument/2006/relationships/font" Target="fonts/NotoSans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NotoSans-italic.fntdata"/><Relationship Id="rId14" Type="http://schemas.openxmlformats.org/officeDocument/2006/relationships/slide" Target="slides/slide9.xml"/><Relationship Id="rId58" Type="http://schemas.openxmlformats.org/officeDocument/2006/relationships/font" Target="fonts/Noto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4a6198e06_3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a4a6198e06_3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a4a6198e06_3_16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a4a6198e06_3_16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4a6198e06_3_16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a4a6198e06_3_16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a4a6198e06_3_17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a4a6198e06_3_17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a4a6198e06_3_18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a4a6198e06_3_18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20daaab11_0_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a20daaab11_0_4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20daaab11_0_7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a20daaab11_0_7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a4eb7ae467_2_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a4eb7ae467_2_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a20daaab11_0_6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a20daaab11_0_6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a4a6198e06_3_29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a4a6198e06_3_29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4a6198e06_3_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a4a6198e06_3_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a4eb7ae467_3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a4eb7ae467_3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a4eb7ae467_3_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a4eb7ae467_3_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4eb7ae467_3_3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a4eb7ae467_3_3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a4eb7ae467_3_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1a4eb7ae467_3_4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a20daaab11_0_17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a20daaab11_0_17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a4eb7ae467_3_6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a4eb7ae467_3_6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a20daaab11_0_20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a20daaab11_0_20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a20daaab11_0_25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a20daaab11_0_25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a4943c7ca3_0_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a4943c7ca3_0_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a4943c7ca3_0_9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a4943c7ca3_0_9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4a6198e06_3_3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a4a6198e06_3_3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a4a6198e06_3_3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a4a6198e06_2_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1a4a6198e06_2_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a4a6198e06_2_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a4a6198e06_2_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a4a6198e06_2_3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a4a6198e06_2_3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a4a6198e06_2_16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a4a6198e06_2_16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a4a6198e06_2_27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a4a6198e06_2_27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a4a6198e06_2_29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1a4a6198e06_2_29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a4a6198e06_2_17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a4a6198e06_2_17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a4a6198e06_2_30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1a4a6198e06_2_30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a4a6198e06_2_3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a4a6198e06_2_3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a4a6198e06_2_33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1a4a6198e06_2_33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4a6198e06_3_5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a4a6198e06_3_5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a4a6198e06_2_35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a4a6198e06_2_35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a4a6198e06_2_36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1a4a6198e06_2_36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a4a6198e06_2_37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1a4a6198e06_2_37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a4a6198e06_2_45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1a4a6198e06_2_45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a4943c7ca3_0_4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1a4943c7ca3_0_4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a4943c7ca3_0_15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1a4943c7ca3_0_15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a4943c7ca3_0_2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1a4943c7ca3_0_2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4a6198e06_3_8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a4a6198e06_3_8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a4a6198e06_3_82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a6198e06_3_3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a4a6198e06_3_3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a4a6198e06_3_325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a6198e06_3_9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a4a6198e06_3_9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4a6198e06_3_14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a4a6198e06_3_14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4a6198e06_3_15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a4a6198e06_3_15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5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45.png"/><Relationship Id="rId6" Type="http://schemas.openxmlformats.org/officeDocument/2006/relationships/image" Target="../media/image59.png"/><Relationship Id="rId7" Type="http://schemas.openxmlformats.org/officeDocument/2006/relationships/image" Target="../media/image6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69.jpg"/><Relationship Id="rId6" Type="http://schemas.openxmlformats.org/officeDocument/2006/relationships/image" Target="../media/image67.jpg"/><Relationship Id="rId7" Type="http://schemas.openxmlformats.org/officeDocument/2006/relationships/image" Target="../media/image7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68.png"/><Relationship Id="rId5" Type="http://schemas.openxmlformats.org/officeDocument/2006/relationships/image" Target="../media/image61.pn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75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75.png"/><Relationship Id="rId7" Type="http://schemas.openxmlformats.org/officeDocument/2006/relationships/image" Target="../media/image77.png"/><Relationship Id="rId8" Type="http://schemas.openxmlformats.org/officeDocument/2006/relationships/image" Target="../media/image7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35.png"/><Relationship Id="rId6" Type="http://schemas.openxmlformats.org/officeDocument/2006/relationships/image" Target="../media/image76.png"/><Relationship Id="rId7" Type="http://schemas.openxmlformats.org/officeDocument/2006/relationships/image" Target="../media/image122.png"/><Relationship Id="rId8" Type="http://schemas.openxmlformats.org/officeDocument/2006/relationships/image" Target="../media/image7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14.png"/><Relationship Id="rId6" Type="http://schemas.openxmlformats.org/officeDocument/2006/relationships/image" Target="../media/image80.jpg"/><Relationship Id="rId7" Type="http://schemas.openxmlformats.org/officeDocument/2006/relationships/image" Target="../media/image131.png"/><Relationship Id="rId8" Type="http://schemas.openxmlformats.org/officeDocument/2006/relationships/image" Target="../media/image8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33.png"/><Relationship Id="rId6" Type="http://schemas.openxmlformats.org/officeDocument/2006/relationships/image" Target="../media/image79.png"/><Relationship Id="rId7" Type="http://schemas.openxmlformats.org/officeDocument/2006/relationships/image" Target="../media/image126.png"/><Relationship Id="rId8" Type="http://schemas.openxmlformats.org/officeDocument/2006/relationships/image" Target="../media/image8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76.png"/><Relationship Id="rId5" Type="http://schemas.openxmlformats.org/officeDocument/2006/relationships/image" Target="../media/image118.png"/><Relationship Id="rId6" Type="http://schemas.openxmlformats.org/officeDocument/2006/relationships/image" Target="../media/image84.png"/><Relationship Id="rId7" Type="http://schemas.openxmlformats.org/officeDocument/2006/relationships/image" Target="../media/image85.jpg"/><Relationship Id="rId8" Type="http://schemas.openxmlformats.org/officeDocument/2006/relationships/image" Target="../media/image1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8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8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88.jpg"/><Relationship Id="rId6" Type="http://schemas.openxmlformats.org/officeDocument/2006/relationships/image" Target="../media/image8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87.jpg"/><Relationship Id="rId6" Type="http://schemas.openxmlformats.org/officeDocument/2006/relationships/image" Target="../media/image93.png"/><Relationship Id="rId7" Type="http://schemas.openxmlformats.org/officeDocument/2006/relationships/image" Target="../media/image9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94.jpg"/><Relationship Id="rId6" Type="http://schemas.openxmlformats.org/officeDocument/2006/relationships/image" Target="../media/image91.png"/><Relationship Id="rId7" Type="http://schemas.openxmlformats.org/officeDocument/2006/relationships/image" Target="../media/image8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92.jpg"/><Relationship Id="rId6" Type="http://schemas.openxmlformats.org/officeDocument/2006/relationships/image" Target="../media/image96.png"/><Relationship Id="rId7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95.jpg"/><Relationship Id="rId6" Type="http://schemas.openxmlformats.org/officeDocument/2006/relationships/image" Target="../media/image97.jpg"/><Relationship Id="rId7" Type="http://schemas.openxmlformats.org/officeDocument/2006/relationships/image" Target="../media/image8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02.jpg"/><Relationship Id="rId6" Type="http://schemas.openxmlformats.org/officeDocument/2006/relationships/image" Target="../media/image105.png"/><Relationship Id="rId7" Type="http://schemas.openxmlformats.org/officeDocument/2006/relationships/image" Target="../media/image8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99.jpg"/><Relationship Id="rId6" Type="http://schemas.openxmlformats.org/officeDocument/2006/relationships/image" Target="../media/image100.jpg"/><Relationship Id="rId7" Type="http://schemas.openxmlformats.org/officeDocument/2006/relationships/image" Target="../media/image98.jpg"/><Relationship Id="rId8" Type="http://schemas.openxmlformats.org/officeDocument/2006/relationships/image" Target="../media/image10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04.jpg"/><Relationship Id="rId6" Type="http://schemas.openxmlformats.org/officeDocument/2006/relationships/image" Target="../media/image98.jpg"/><Relationship Id="rId7" Type="http://schemas.openxmlformats.org/officeDocument/2006/relationships/image" Target="../media/image103.jpg"/><Relationship Id="rId8" Type="http://schemas.openxmlformats.org/officeDocument/2006/relationships/image" Target="../media/image11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07.jpg"/><Relationship Id="rId6" Type="http://schemas.openxmlformats.org/officeDocument/2006/relationships/image" Target="../media/image110.jpg"/><Relationship Id="rId7" Type="http://schemas.openxmlformats.org/officeDocument/2006/relationships/image" Target="../media/image98.jpg"/><Relationship Id="rId8" Type="http://schemas.openxmlformats.org/officeDocument/2006/relationships/image" Target="../media/image10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12.jpg"/><Relationship Id="rId6" Type="http://schemas.openxmlformats.org/officeDocument/2006/relationships/image" Target="../media/image106.png"/><Relationship Id="rId7" Type="http://schemas.openxmlformats.org/officeDocument/2006/relationships/image" Target="../media/image109.png"/><Relationship Id="rId8" Type="http://schemas.openxmlformats.org/officeDocument/2006/relationships/image" Target="../media/image10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13.jpg"/><Relationship Id="rId6" Type="http://schemas.openxmlformats.org/officeDocument/2006/relationships/image" Target="../media/image119.png"/><Relationship Id="rId7" Type="http://schemas.openxmlformats.org/officeDocument/2006/relationships/image" Target="../media/image106.png"/><Relationship Id="rId8" Type="http://schemas.openxmlformats.org/officeDocument/2006/relationships/image" Target="../media/image10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25.png"/><Relationship Id="rId6" Type="http://schemas.openxmlformats.org/officeDocument/2006/relationships/image" Target="../media/image120.png"/><Relationship Id="rId7" Type="http://schemas.openxmlformats.org/officeDocument/2006/relationships/image" Target="../media/image106.png"/><Relationship Id="rId8" Type="http://schemas.openxmlformats.org/officeDocument/2006/relationships/image" Target="../media/image10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16.jpg"/><Relationship Id="rId6" Type="http://schemas.openxmlformats.org/officeDocument/2006/relationships/image" Target="../media/image117.png"/><Relationship Id="rId7" Type="http://schemas.openxmlformats.org/officeDocument/2006/relationships/image" Target="../media/image106.png"/><Relationship Id="rId8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15.jpg"/><Relationship Id="rId6" Type="http://schemas.openxmlformats.org/officeDocument/2006/relationships/image" Target="../media/image121.jpg"/><Relationship Id="rId7" Type="http://schemas.openxmlformats.org/officeDocument/2006/relationships/image" Target="../media/image12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23.jpg"/><Relationship Id="rId6" Type="http://schemas.openxmlformats.org/officeDocument/2006/relationships/image" Target="../media/image127.jpg"/><Relationship Id="rId7" Type="http://schemas.openxmlformats.org/officeDocument/2006/relationships/image" Target="../media/image12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30.jpg"/><Relationship Id="rId6" Type="http://schemas.openxmlformats.org/officeDocument/2006/relationships/image" Target="../media/image128.jpg"/><Relationship Id="rId7" Type="http://schemas.openxmlformats.org/officeDocument/2006/relationships/image" Target="../media/image12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13.jpg"/><Relationship Id="rId6" Type="http://schemas.openxmlformats.org/officeDocument/2006/relationships/image" Target="../media/image119.png"/><Relationship Id="rId7" Type="http://schemas.openxmlformats.org/officeDocument/2006/relationships/image" Target="../media/image116.jpg"/><Relationship Id="rId8" Type="http://schemas.openxmlformats.org/officeDocument/2006/relationships/image" Target="../media/image1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44.png"/><Relationship Id="rId6" Type="http://schemas.openxmlformats.org/officeDocument/2006/relationships/image" Target="../media/image119.png"/><Relationship Id="rId7" Type="http://schemas.openxmlformats.org/officeDocument/2006/relationships/image" Target="../media/image138.png"/><Relationship Id="rId8" Type="http://schemas.openxmlformats.org/officeDocument/2006/relationships/image" Target="../media/image1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3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39.png"/><Relationship Id="rId6" Type="http://schemas.openxmlformats.org/officeDocument/2006/relationships/image" Target="../media/image141.png"/><Relationship Id="rId7" Type="http://schemas.openxmlformats.org/officeDocument/2006/relationships/image" Target="../media/image136.jpg"/><Relationship Id="rId8" Type="http://schemas.openxmlformats.org/officeDocument/2006/relationships/image" Target="../media/image1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3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7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Relationship Id="rId15" Type="http://schemas.openxmlformats.org/officeDocument/2006/relationships/image" Target="../media/image48.png"/><Relationship Id="rId14" Type="http://schemas.openxmlformats.org/officeDocument/2006/relationships/image" Target="../media/image55.png"/><Relationship Id="rId16" Type="http://schemas.openxmlformats.org/officeDocument/2006/relationships/image" Target="../media/image54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9.png"/><Relationship Id="rId8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1a4a6198e06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41675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a4a6198e06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5714" y="3777778"/>
            <a:ext cx="5342857" cy="5415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g1a4a6198e06_3_0"/>
          <p:cNvGrpSpPr/>
          <p:nvPr/>
        </p:nvGrpSpPr>
        <p:grpSpPr>
          <a:xfrm>
            <a:off x="304800" y="194319"/>
            <a:ext cx="3021300" cy="314662"/>
            <a:chOff x="304800" y="194319"/>
            <a:chExt cx="3021300" cy="314662"/>
          </a:xfrm>
        </p:grpSpPr>
        <p:sp>
          <p:nvSpPr>
            <p:cNvPr id="91" name="Google Shape;91;g1a4a6198e06_3_0"/>
            <p:cNvSpPr txBox="1"/>
            <p:nvPr/>
          </p:nvSpPr>
          <p:spPr>
            <a:xfrm>
              <a:off x="533400" y="194319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92;g1a4a6198e06_3_0"/>
            <p:cNvGrpSpPr/>
            <p:nvPr/>
          </p:nvGrpSpPr>
          <p:grpSpPr>
            <a:xfrm>
              <a:off x="304800" y="200916"/>
              <a:ext cx="1605082" cy="308065"/>
              <a:chOff x="1008292" y="392687"/>
              <a:chExt cx="1605082" cy="308065"/>
            </a:xfrm>
          </p:grpSpPr>
          <p:sp>
            <p:nvSpPr>
              <p:cNvPr id="93" name="Google Shape;93;g1a4a6198e06_3_0"/>
              <p:cNvSpPr txBox="1"/>
              <p:nvPr/>
            </p:nvSpPr>
            <p:spPr>
              <a:xfrm>
                <a:off x="1008292" y="392687"/>
                <a:ext cx="264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FF66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Ⓒ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4" name="Google Shape;94;g1a4a6198e06_3_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95400" y="647700"/>
                <a:ext cx="1317974" cy="530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5" name="Google Shape;95;g1a4a6198e06_3_0"/>
          <p:cNvSpPr txBox="1"/>
          <p:nvPr/>
        </p:nvSpPr>
        <p:spPr>
          <a:xfrm>
            <a:off x="12268200" y="4390528"/>
            <a:ext cx="7728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 CNN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a4a6198e06_3_0"/>
          <p:cNvSpPr txBox="1"/>
          <p:nvPr/>
        </p:nvSpPr>
        <p:spPr>
          <a:xfrm>
            <a:off x="12344400" y="8203100"/>
            <a:ext cx="315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CNN 모델을 이용한</a:t>
            </a:r>
            <a:endParaRPr sz="15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자동차 이미지 분류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1a4a6198e06_3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85714" y="7277740"/>
            <a:ext cx="638895" cy="63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a4a6198e06_3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700000">
            <a:off x="15751309" y="8341192"/>
            <a:ext cx="1428571" cy="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a4a6198e06_3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a4a6198e06_3_160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1a4a6198e06_3_16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1a4a6198e06_3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a4a6198e06_3_160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a4a6198e06_3_160"/>
          <p:cNvSpPr txBox="1"/>
          <p:nvPr/>
        </p:nvSpPr>
        <p:spPr>
          <a:xfrm>
            <a:off x="1047626" y="1480950"/>
            <a:ext cx="1010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03 HYPER PARAMETER TUNING</a:t>
            </a:r>
            <a:endParaRPr/>
          </a:p>
        </p:txBody>
      </p:sp>
      <p:pic>
        <p:nvPicPr>
          <p:cNvPr descr="post-thumbnail" id="288" name="Google Shape;288;g1a4a6198e06_3_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4600" y="2342726"/>
            <a:ext cx="13792200" cy="775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a4a6198e06_3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a4a6198e06_3_169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a4a6198e06_3_16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1a4a6198e06_3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a4a6198e06_3_169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1a4a6198e06_3_169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04 FINE TUNING</a:t>
            </a:r>
            <a:endParaRPr/>
          </a:p>
        </p:txBody>
      </p:sp>
      <p:pic>
        <p:nvPicPr>
          <p:cNvPr descr="딥러닝 알아가기 ] Transfer Learning과 Fine Tuning :: 글쓰는공대생의 IT블로그" id="299" name="Google Shape;299;g1a4a6198e06_3_169"/>
          <p:cNvPicPr preferRelativeResize="0"/>
          <p:nvPr/>
        </p:nvPicPr>
        <p:blipFill rotWithShape="1">
          <a:blip r:embed="rId5">
            <a:alphaModFix/>
          </a:blip>
          <a:srcRect b="0" l="0" r="70720" t="0"/>
          <a:stretch/>
        </p:blipFill>
        <p:spPr>
          <a:xfrm>
            <a:off x="2142851" y="2525900"/>
            <a:ext cx="4274700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딥러닝 알아가기 ] Transfer Learning과 Fine Tuning :: 글쓰는공대생의 IT블로그" id="300" name="Google Shape;300;g1a4a6198e06_3_169"/>
          <p:cNvPicPr preferRelativeResize="0"/>
          <p:nvPr/>
        </p:nvPicPr>
        <p:blipFill rotWithShape="1">
          <a:blip r:embed="rId5">
            <a:alphaModFix/>
          </a:blip>
          <a:srcRect b="0" l="35563" r="36857" t="0"/>
          <a:stretch/>
        </p:blipFill>
        <p:spPr>
          <a:xfrm>
            <a:off x="7564375" y="2573900"/>
            <a:ext cx="4026725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딥러닝 알아가기 ] Transfer Learning과 Fine Tuning :: 글쓰는공대생의 IT블로그" id="301" name="Google Shape;301;g1a4a6198e06_3_169"/>
          <p:cNvPicPr preferRelativeResize="0"/>
          <p:nvPr/>
        </p:nvPicPr>
        <p:blipFill rotWithShape="1">
          <a:blip r:embed="rId5">
            <a:alphaModFix/>
          </a:blip>
          <a:srcRect b="0" l="68495" r="0" t="0"/>
          <a:stretch/>
        </p:blipFill>
        <p:spPr>
          <a:xfrm>
            <a:off x="12737924" y="2573900"/>
            <a:ext cx="4599801" cy="6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a4a6198e06_3_169"/>
          <p:cNvSpPr/>
          <p:nvPr/>
        </p:nvSpPr>
        <p:spPr>
          <a:xfrm>
            <a:off x="4876100" y="3649200"/>
            <a:ext cx="1101000" cy="347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a4a6198e06_3_169"/>
          <p:cNvSpPr/>
          <p:nvPr/>
        </p:nvSpPr>
        <p:spPr>
          <a:xfrm>
            <a:off x="10093350" y="3649200"/>
            <a:ext cx="1101000" cy="1384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a4a6198e06_3_169"/>
          <p:cNvSpPr/>
          <p:nvPr/>
        </p:nvSpPr>
        <p:spPr>
          <a:xfrm>
            <a:off x="15169050" y="3534200"/>
            <a:ext cx="1101000" cy="602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1a4a6198e06_3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a4a6198e06_3_178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a4a6198e06_3_178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1a4a6198e06_3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a4a6198e06_3_178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1a4a6198e06_3_178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05 VISUALIZING</a:t>
            </a:r>
            <a:endParaRPr/>
          </a:p>
        </p:txBody>
      </p:sp>
      <p:pic>
        <p:nvPicPr>
          <p:cNvPr descr="Visualize Loss History" id="315" name="Google Shape;315;g1a4a6198e06_3_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9976" y="2851100"/>
            <a:ext cx="10948050" cy="74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a4a6198e06_3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a4a6198e06_3_188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a4a6198e06_3_188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1a4a6198e06_3_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a4a6198e06_3_188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a4a6198e06_3_188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06 RESULT</a:t>
            </a:r>
            <a:endParaRPr/>
          </a:p>
        </p:txBody>
      </p:sp>
      <p:pic>
        <p:nvPicPr>
          <p:cNvPr id="326" name="Google Shape;326;g1a4a6198e06_3_188"/>
          <p:cNvPicPr preferRelativeResize="0"/>
          <p:nvPr/>
        </p:nvPicPr>
        <p:blipFill rotWithShape="1">
          <a:blip r:embed="rId5">
            <a:alphaModFix/>
          </a:blip>
          <a:srcRect b="10785" l="18628" r="24508" t="28037"/>
          <a:stretch/>
        </p:blipFill>
        <p:spPr>
          <a:xfrm>
            <a:off x="5353364" y="3143020"/>
            <a:ext cx="8544444" cy="57454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ggle - Wikipedia" id="327" name="Google Shape;327;g1a4a6198e06_3_1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7430900"/>
            <a:ext cx="5520579" cy="213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ilding Machine Learning Models Overview | Krasamo" id="328" name="Google Shape;328;g1a4a6198e06_3_1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41150" y="1531696"/>
            <a:ext cx="6699250" cy="445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1a20daaab11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a20daaab11_0_45"/>
          <p:cNvSpPr txBox="1"/>
          <p:nvPr/>
        </p:nvSpPr>
        <p:spPr>
          <a:xfrm>
            <a:off x="17628571" y="390476"/>
            <a:ext cx="6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1a20daaab11_0_45"/>
          <p:cNvSpPr txBox="1"/>
          <p:nvPr/>
        </p:nvSpPr>
        <p:spPr>
          <a:xfrm>
            <a:off x="1019048" y="2598354"/>
            <a:ext cx="16187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1a20daaab11_0_45"/>
          <p:cNvSpPr txBox="1"/>
          <p:nvPr/>
        </p:nvSpPr>
        <p:spPr>
          <a:xfrm>
            <a:off x="1140559" y="2016204"/>
            <a:ext cx="1832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g1a20daaab11_0_45"/>
          <p:cNvSpPr txBox="1"/>
          <p:nvPr/>
        </p:nvSpPr>
        <p:spPr>
          <a:xfrm>
            <a:off x="1216759" y="4476076"/>
            <a:ext cx="162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01 Collecting data  &gt;  02 Deep learning Model Selection  &gt;  03  Fine tuning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8" name="Google Shape;338;g1a20daaab11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73293" y="9243968"/>
            <a:ext cx="671377" cy="67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g1a20daaab11_0_45"/>
          <p:cNvGrpSpPr/>
          <p:nvPr/>
        </p:nvGrpSpPr>
        <p:grpSpPr>
          <a:xfrm>
            <a:off x="257784" y="190500"/>
            <a:ext cx="3018833" cy="430800"/>
            <a:chOff x="993067" y="-763908"/>
            <a:chExt cx="3018833" cy="430800"/>
          </a:xfrm>
        </p:grpSpPr>
        <p:sp>
          <p:nvSpPr>
            <p:cNvPr id="340" name="Google Shape;340;g1a20daaab11_0_45"/>
            <p:cNvSpPr txBox="1"/>
            <p:nvPr/>
          </p:nvSpPr>
          <p:spPr>
            <a:xfrm>
              <a:off x="1219200" y="-763908"/>
              <a:ext cx="27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g1a20daaab11_0_45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2" name="Google Shape;342;g1a20daaab11_0_45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1a20daaab11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a20daaab11_0_71"/>
          <p:cNvSpPr txBox="1"/>
          <p:nvPr/>
        </p:nvSpPr>
        <p:spPr>
          <a:xfrm>
            <a:off x="1008292" y="392687"/>
            <a:ext cx="2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1a20daaab11_0_71"/>
          <p:cNvSpPr txBox="1"/>
          <p:nvPr/>
        </p:nvSpPr>
        <p:spPr>
          <a:xfrm>
            <a:off x="971419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Python code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g1a20daaab11_0_71"/>
          <p:cNvSpPr txBox="1"/>
          <p:nvPr/>
        </p:nvSpPr>
        <p:spPr>
          <a:xfrm>
            <a:off x="855894" y="989490"/>
            <a:ext cx="692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Collecting data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51" name="Google Shape;351;g1a20daaab11_0_7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2" name="Google Shape;352;g1a20daaab11_0_7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1a20daaab11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a20daaab11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0" y="2377000"/>
            <a:ext cx="12065326" cy="593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a20daaab11_0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8428" y="3492250"/>
            <a:ext cx="11238651" cy="661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a20daaab11_0_71"/>
          <p:cNvSpPr txBox="1"/>
          <p:nvPr/>
        </p:nvSpPr>
        <p:spPr>
          <a:xfrm>
            <a:off x="10835524" y="2716160"/>
            <a:ext cx="718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Selenium 을 활용 한 크롤링 코드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학습 데이터를 늘리기위한 ImageDataGenerator 코드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1a4eb7ae467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a4eb7ae467_2_7"/>
          <p:cNvSpPr txBox="1"/>
          <p:nvPr/>
        </p:nvSpPr>
        <p:spPr>
          <a:xfrm>
            <a:off x="1008292" y="392687"/>
            <a:ext cx="2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1a4eb7ae467_2_7"/>
          <p:cNvSpPr txBox="1"/>
          <p:nvPr/>
        </p:nvSpPr>
        <p:spPr>
          <a:xfrm>
            <a:off x="971427" y="1752450"/>
            <a:ext cx="680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AI Hub Strawberry growth process classification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4" name="Google Shape;364;g1a4eb7ae467_2_7"/>
          <p:cNvSpPr txBox="1"/>
          <p:nvPr/>
        </p:nvSpPr>
        <p:spPr>
          <a:xfrm>
            <a:off x="855894" y="989490"/>
            <a:ext cx="692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Collecting data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65" name="Google Shape;365;g1a4eb7ae467_2_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6" name="Google Shape;366;g1a4eb7ae467_2_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g1a4eb7ae467_2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a4eb7ae467_2_7"/>
          <p:cNvSpPr txBox="1"/>
          <p:nvPr/>
        </p:nvSpPr>
        <p:spPr>
          <a:xfrm>
            <a:off x="886599" y="2603585"/>
            <a:ext cx="718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데이터의 문제인가 모델의 문제인가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9" name="Google Shape;369;g1a4eb7ae467_2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6534" y="1651225"/>
            <a:ext cx="4321990" cy="68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a4eb7ae467_2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8650" y="2590251"/>
            <a:ext cx="4321994" cy="68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a4eb7ae467_2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0825" y="3642800"/>
            <a:ext cx="4321999" cy="685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a20daaab11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a20daaab11_0_61"/>
          <p:cNvSpPr txBox="1"/>
          <p:nvPr/>
        </p:nvSpPr>
        <p:spPr>
          <a:xfrm>
            <a:off x="1008292" y="392687"/>
            <a:ext cx="2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1a20daaab11_0_61"/>
          <p:cNvSpPr txBox="1"/>
          <p:nvPr/>
        </p:nvSpPr>
        <p:spPr>
          <a:xfrm>
            <a:off x="971419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Collected Data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g1a20daaab11_0_61"/>
          <p:cNvSpPr txBox="1"/>
          <p:nvPr/>
        </p:nvSpPr>
        <p:spPr>
          <a:xfrm>
            <a:off x="855894" y="989490"/>
            <a:ext cx="692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Collecting data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80" name="Google Shape;380;g1a20daaab11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88" y="2477800"/>
            <a:ext cx="7320825" cy="67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a20daaab11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0675" y="4100424"/>
            <a:ext cx="7977375" cy="5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a20daaab11_0_61"/>
          <p:cNvSpPr txBox="1"/>
          <p:nvPr/>
        </p:nvSpPr>
        <p:spPr>
          <a:xfrm>
            <a:off x="8943082" y="2523898"/>
            <a:ext cx="73209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33종의 차량모델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구글 크롤링 데이터 (180) 수집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브랜드 별 홈페이지 360도 VR 데이터 (120) 수집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g1a20daaab11_0_6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4" name="Google Shape;384;g1a20daaab11_0_6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g1a20daaab11_0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2" name="Google Shape;392;p7"/>
          <p:cNvSpPr txBox="1"/>
          <p:nvPr/>
        </p:nvSpPr>
        <p:spPr>
          <a:xfrm>
            <a:off x="1008292" y="392687"/>
            <a:ext cx="264534" cy="37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829" y="1380971"/>
            <a:ext cx="5514286" cy="82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Model Selection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6" name="Google Shape;396;p7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 LEARNING MODEL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97" name="Google Shape;39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7700" y="4307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"/>
          <p:cNvSpPr txBox="1"/>
          <p:nvPr/>
        </p:nvSpPr>
        <p:spPr>
          <a:xfrm>
            <a:off x="1075429" y="4454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MobieNet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9" name="Google Shape;399;p7"/>
          <p:cNvSpPr txBox="1"/>
          <p:nvPr/>
        </p:nvSpPr>
        <p:spPr>
          <a:xfrm>
            <a:off x="1097700" y="4867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b="1" lang="en-US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컴퓨터 성능이 제한되거나 배터리 성능이중요한 디바이스에서 사용될 목적으로 설계된, parameter를 획기적으로 줄인 CNN구조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8837" y="2676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"/>
          <p:cNvSpPr txBox="1"/>
          <p:nvPr/>
        </p:nvSpPr>
        <p:spPr>
          <a:xfrm>
            <a:off x="1086567" y="2823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CNN 모델 설계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2" name="Google Shape;402;p7"/>
          <p:cNvSpPr txBox="1"/>
          <p:nvPr/>
        </p:nvSpPr>
        <p:spPr>
          <a:xfrm>
            <a:off x="1108837" y="3236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b="1" lang="en-US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Convolution, 합성곱을 이용하여 이미지 처리에 필요한 가중치의 수를 줄임으로써 연산량의 감소와 효과적인 이미지 처리를 목표하는 모델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8837" y="5980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"/>
          <p:cNvSpPr txBox="1"/>
          <p:nvPr/>
        </p:nvSpPr>
        <p:spPr>
          <a:xfrm>
            <a:off x="1086567" y="6127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 121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5" name="Google Shape;405;p7"/>
          <p:cNvSpPr txBox="1"/>
          <p:nvPr/>
        </p:nvSpPr>
        <p:spPr>
          <a:xfrm>
            <a:off x="1108837" y="6540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b="1" lang="en-US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ResNet과 Pre-Activation ResNet보다 적은 파라미터 수로 더 높은 성능을 가진 모델, DensNet은 모든 레이어의 피쳐맵 연결</a:t>
            </a:r>
            <a:endParaRPr b="1">
              <a:solidFill>
                <a:srgbClr val="73737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8837" y="7653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7"/>
          <p:cNvSpPr txBox="1"/>
          <p:nvPr/>
        </p:nvSpPr>
        <p:spPr>
          <a:xfrm>
            <a:off x="1086567" y="7800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 50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8" name="Google Shape;408;p7"/>
          <p:cNvSpPr txBox="1"/>
          <p:nvPr/>
        </p:nvSpPr>
        <p:spPr>
          <a:xfrm>
            <a:off x="1108837" y="8213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b="1" lang="en-US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50개의 계층으로 구성된 컨벌루션 신경망 데이터베이스의 1백만 개가 넘는 영상에 대해 훈련된 신경망의 사전 훈련된 버전을 가저올 수 있다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8750" y="2375675"/>
            <a:ext cx="6488956" cy="23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"/>
          <p:cNvSpPr txBox="1"/>
          <p:nvPr/>
        </p:nvSpPr>
        <p:spPr>
          <a:xfrm>
            <a:off x="11033072" y="9618265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MobieNet 모델 구조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7"/>
          <p:cNvSpPr txBox="1"/>
          <p:nvPr/>
        </p:nvSpPr>
        <p:spPr>
          <a:xfrm>
            <a:off x="11109277" y="5062108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BASE CNN 모델 구조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2" name="Google Shape;412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69949" y="5646350"/>
            <a:ext cx="5514301" cy="389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a4a6198e06_3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a4a6198e06_3_29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9" name="Google Shape;419;g1a4a6198e06_3_29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1a4a6198e06_3_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a4a6198e06_3_2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829" y="1380971"/>
            <a:ext cx="5514286" cy="821904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a4a6198e06_3_29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Model Selection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3" name="Google Shape;423;g1a4a6198e06_3_293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DEEP LEARNING MODEL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24" name="Google Shape;424;g1a4a6198e06_3_2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7700" y="4307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a4a6198e06_3_293"/>
          <p:cNvSpPr txBox="1"/>
          <p:nvPr/>
        </p:nvSpPr>
        <p:spPr>
          <a:xfrm>
            <a:off x="1075429" y="4454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MobieNet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6" name="Google Shape;426;g1a4a6198e06_3_293"/>
          <p:cNvSpPr txBox="1"/>
          <p:nvPr/>
        </p:nvSpPr>
        <p:spPr>
          <a:xfrm>
            <a:off x="1097700" y="4867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b="1" lang="en-US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컴퓨터 성능이 제한되거나 배터리 성능이중요한 디바이스에서 사용될 목적으로 설계된, parameter를 획기적으로 줄인 CNN구조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1a4a6198e06_3_2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8837" y="2676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a4a6198e06_3_293"/>
          <p:cNvSpPr txBox="1"/>
          <p:nvPr/>
        </p:nvSpPr>
        <p:spPr>
          <a:xfrm>
            <a:off x="1086567" y="2823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CNN 모델 설계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29" name="Google Shape;429;g1a4a6198e06_3_293"/>
          <p:cNvSpPr txBox="1"/>
          <p:nvPr/>
        </p:nvSpPr>
        <p:spPr>
          <a:xfrm>
            <a:off x="1108837" y="3236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b="1" lang="en-US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Convolution, 합성곱을 이용하여 이미지 처리에 필요한 가중치의 수를 줄임으로써 연산량의 감소와 효과적인 이미지 처리를 목표하는 모델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g1a4a6198e06_3_2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8837" y="5980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a4a6198e06_3_293"/>
          <p:cNvSpPr txBox="1"/>
          <p:nvPr/>
        </p:nvSpPr>
        <p:spPr>
          <a:xfrm>
            <a:off x="1086567" y="6127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 121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2" name="Google Shape;432;g1a4a6198e06_3_293"/>
          <p:cNvSpPr txBox="1"/>
          <p:nvPr/>
        </p:nvSpPr>
        <p:spPr>
          <a:xfrm>
            <a:off x="1108837" y="6540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b="1" lang="en-US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ResNet과 Pre-Activation ResNet보다 적은 파라미터 수로 더 높은 성능을 가진 모델, DensNet은 모든 레이어의 피쳐맵 연결</a:t>
            </a:r>
            <a:endParaRPr b="1">
              <a:solidFill>
                <a:srgbClr val="73737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1a4a6198e06_3_2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8837" y="7653000"/>
            <a:ext cx="4790400" cy="1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a4a6198e06_3_293"/>
          <p:cNvSpPr txBox="1"/>
          <p:nvPr/>
        </p:nvSpPr>
        <p:spPr>
          <a:xfrm>
            <a:off x="1086567" y="7800618"/>
            <a:ext cx="34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66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 50 전이학습</a:t>
            </a:r>
            <a:endParaRPr sz="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5" name="Google Shape;435;g1a4a6198e06_3_293"/>
          <p:cNvSpPr txBox="1"/>
          <p:nvPr/>
        </p:nvSpPr>
        <p:spPr>
          <a:xfrm>
            <a:off x="1108837" y="8213300"/>
            <a:ext cx="4790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Noto Sans"/>
              <a:buChar char="●"/>
            </a:pPr>
            <a:r>
              <a:rPr b="1" lang="en-US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50개의 계층으로 구성된 컨벌루션 신경망 데이터베이스의 1백만 개가 넘는 영상에 대해 훈련된 신경망의 사전 훈련된 버전을 가져</a:t>
            </a:r>
            <a:r>
              <a:rPr b="1" lang="en-US">
                <a:solidFill>
                  <a:srgbClr val="737373"/>
                </a:solidFill>
                <a:latin typeface="Noto Sans"/>
                <a:ea typeface="Noto Sans"/>
                <a:cs typeface="Noto Sans"/>
                <a:sym typeface="Noto Sans"/>
              </a:rPr>
              <a:t>올 수 있다.</a:t>
            </a:r>
            <a:endParaRPr b="1"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a4a6198e06_3_293"/>
          <p:cNvSpPr txBox="1"/>
          <p:nvPr/>
        </p:nvSpPr>
        <p:spPr>
          <a:xfrm>
            <a:off x="10468222" y="9677390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ResNet </a:t>
            </a: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모델 구조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7" name="Google Shape;437;g1a4a6198e06_3_293"/>
          <p:cNvPicPr preferRelativeResize="0"/>
          <p:nvPr/>
        </p:nvPicPr>
        <p:blipFill rotWithShape="1">
          <a:blip r:embed="rId7">
            <a:alphaModFix/>
          </a:blip>
          <a:srcRect b="-482" l="852" r="0" t="0"/>
          <a:stretch/>
        </p:blipFill>
        <p:spPr>
          <a:xfrm rot="-2033542">
            <a:off x="9387136" y="1107593"/>
            <a:ext cx="5202226" cy="378608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a4a6198e06_3_293"/>
          <p:cNvSpPr txBox="1"/>
          <p:nvPr/>
        </p:nvSpPr>
        <p:spPr>
          <a:xfrm>
            <a:off x="10544427" y="5051533"/>
            <a:ext cx="34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DenseNet 121 </a:t>
            </a:r>
            <a:r>
              <a:rPr b="1" lang="en-US" sz="1800">
                <a:latin typeface="Nanum Gothic"/>
                <a:ea typeface="Nanum Gothic"/>
                <a:cs typeface="Nanum Gothic"/>
                <a:sym typeface="Nanum Gothic"/>
              </a:rPr>
              <a:t> 모델 구조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9" name="Google Shape;439;g1a4a6198e06_3_2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32943" y="6043250"/>
            <a:ext cx="4371775" cy="349076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a4a6198e06_3_293"/>
          <p:cNvSpPr/>
          <p:nvPr/>
        </p:nvSpPr>
        <p:spPr>
          <a:xfrm>
            <a:off x="10468225" y="8584400"/>
            <a:ext cx="3751200" cy="81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a4a6198e06_3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66" y="601344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a4a6198e06_3_14"/>
          <p:cNvSpPr txBox="1"/>
          <p:nvPr/>
        </p:nvSpPr>
        <p:spPr>
          <a:xfrm>
            <a:off x="1047619" y="1306211"/>
            <a:ext cx="9234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TABLE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a4a6198e06_3_14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1a4a6198e06_3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703661"/>
            <a:ext cx="5031386" cy="503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a4a6198e06_3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8739" y="6392185"/>
            <a:ext cx="695014" cy="69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a4a6198e06_3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2381" y="4168128"/>
            <a:ext cx="6737809" cy="1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a4a6198e06_3_14"/>
          <p:cNvSpPr txBox="1"/>
          <p:nvPr/>
        </p:nvSpPr>
        <p:spPr>
          <a:xfrm>
            <a:off x="9552381" y="1562100"/>
            <a:ext cx="378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01.  INTRODUCTION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a4a6198e06_3_14"/>
          <p:cNvSpPr txBox="1"/>
          <p:nvPr/>
        </p:nvSpPr>
        <p:spPr>
          <a:xfrm>
            <a:off x="9561905" y="2207862"/>
            <a:ext cx="3315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BACKGROUND OF STUDY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PURPOSE OF STUDY</a:t>
            </a:r>
            <a:endParaRPr/>
          </a:p>
        </p:txBody>
      </p:sp>
      <p:pic>
        <p:nvPicPr>
          <p:cNvPr id="111" name="Google Shape;111;g1a4a6198e06_3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1905" y="6803181"/>
            <a:ext cx="6737809" cy="1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a4a6198e06_3_14"/>
          <p:cNvSpPr txBox="1"/>
          <p:nvPr/>
        </p:nvSpPr>
        <p:spPr>
          <a:xfrm>
            <a:off x="1160163" y="4290140"/>
            <a:ext cx="50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CAR IMAGE CLASSIFICATION WITH CNN</a:t>
            </a:r>
            <a:endParaRPr/>
          </a:p>
        </p:txBody>
      </p:sp>
      <p:sp>
        <p:nvSpPr>
          <p:cNvPr id="113" name="Google Shape;113;g1a4a6198e06_3_14"/>
          <p:cNvSpPr txBox="1"/>
          <p:nvPr/>
        </p:nvSpPr>
        <p:spPr>
          <a:xfrm>
            <a:off x="9552381" y="4393499"/>
            <a:ext cx="315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02.  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a4a6198e06_3_14"/>
          <p:cNvSpPr txBox="1"/>
          <p:nvPr/>
        </p:nvSpPr>
        <p:spPr>
          <a:xfrm>
            <a:off x="9561905" y="5039261"/>
            <a:ext cx="3315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COLLECTING DATA</a:t>
            </a:r>
            <a:endParaRPr sz="20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DEEP LEARNING MODEL SELECTION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FINE TUNING</a:t>
            </a:r>
            <a:endParaRPr/>
          </a:p>
        </p:txBody>
      </p:sp>
      <p:sp>
        <p:nvSpPr>
          <p:cNvPr id="115" name="Google Shape;115;g1a4a6198e06_3_14"/>
          <p:cNvSpPr txBox="1"/>
          <p:nvPr/>
        </p:nvSpPr>
        <p:spPr>
          <a:xfrm>
            <a:off x="9552381" y="7063475"/>
            <a:ext cx="315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03.  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a4a6198e06_3_14"/>
          <p:cNvSpPr txBox="1"/>
          <p:nvPr/>
        </p:nvSpPr>
        <p:spPr>
          <a:xfrm>
            <a:off x="9561905" y="7709237"/>
            <a:ext cx="3315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FINAL MODEL ARCHITECTURE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/>
          </a:p>
        </p:txBody>
      </p:sp>
      <p:grpSp>
        <p:nvGrpSpPr>
          <p:cNvPr id="117" name="Google Shape;117;g1a4a6198e06_3_14"/>
          <p:cNvGrpSpPr/>
          <p:nvPr/>
        </p:nvGrpSpPr>
        <p:grpSpPr>
          <a:xfrm>
            <a:off x="304800" y="194319"/>
            <a:ext cx="3021300" cy="314662"/>
            <a:chOff x="304800" y="194319"/>
            <a:chExt cx="3021300" cy="314662"/>
          </a:xfrm>
        </p:grpSpPr>
        <p:sp>
          <p:nvSpPr>
            <p:cNvPr id="118" name="Google Shape;118;g1a4a6198e06_3_14"/>
            <p:cNvSpPr txBox="1"/>
            <p:nvPr/>
          </p:nvSpPr>
          <p:spPr>
            <a:xfrm>
              <a:off x="533400" y="194319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" name="Google Shape;119;g1a4a6198e06_3_14"/>
            <p:cNvGrpSpPr/>
            <p:nvPr/>
          </p:nvGrpSpPr>
          <p:grpSpPr>
            <a:xfrm>
              <a:off x="304800" y="200916"/>
              <a:ext cx="1605082" cy="308065"/>
              <a:chOff x="1008292" y="392687"/>
              <a:chExt cx="1605082" cy="308065"/>
            </a:xfrm>
          </p:grpSpPr>
          <p:sp>
            <p:nvSpPr>
              <p:cNvPr id="120" name="Google Shape;120;g1a4a6198e06_3_14"/>
              <p:cNvSpPr txBox="1"/>
              <p:nvPr/>
            </p:nvSpPr>
            <p:spPr>
              <a:xfrm>
                <a:off x="1008292" y="392687"/>
                <a:ext cx="2646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FF6600"/>
                    </a:solidFill>
                    <a:latin typeface="Noto Sans"/>
                    <a:ea typeface="Noto Sans"/>
                    <a:cs typeface="Noto Sans"/>
                    <a:sym typeface="Noto Sans"/>
                  </a:rPr>
                  <a:t>Ⓒ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1" name="Google Shape;121;g1a4a6198e06_3_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295400" y="647700"/>
                <a:ext cx="1317974" cy="530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1a4eb7ae467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a4eb7ae467_3_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7" name="Google Shape;447;g1a4eb7ae467_3_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g1a4eb7ae467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a4eb7ae467_3_0"/>
          <p:cNvSpPr txBox="1"/>
          <p:nvPr/>
        </p:nvSpPr>
        <p:spPr>
          <a:xfrm>
            <a:off x="855900" y="989500"/>
            <a:ext cx="6450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Base Model </a:t>
            </a: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50" name="Google Shape;450;g1a4eb7ae467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700" y="3126775"/>
            <a:ext cx="8319301" cy="48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a4eb7ae467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700" y="8116500"/>
            <a:ext cx="8319301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a4eb7ae467_3_0"/>
          <p:cNvSpPr txBox="1"/>
          <p:nvPr/>
        </p:nvSpPr>
        <p:spPr>
          <a:xfrm>
            <a:off x="4013100" y="258972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53" name="Google Shape;453;g1a4eb7ae467_3_0"/>
          <p:cNvSpPr txBox="1"/>
          <p:nvPr/>
        </p:nvSpPr>
        <p:spPr>
          <a:xfrm>
            <a:off x="12723425" y="25667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54" name="Google Shape;454;g1a4eb7ae467_3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57775" y="3126775"/>
            <a:ext cx="8319301" cy="48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a4eb7ae467_3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1228" y="8135550"/>
            <a:ext cx="83193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a4eb7ae467_3_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Base Model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1a4eb7ae467_3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a4eb7ae467_3_15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g1a4eb7ae467_3_1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g1a4eb7ae467_3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a4eb7ae467_3_15"/>
          <p:cNvSpPr txBox="1"/>
          <p:nvPr/>
        </p:nvSpPr>
        <p:spPr>
          <a:xfrm>
            <a:off x="855900" y="989500"/>
            <a:ext cx="6391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ResNet Model </a:t>
            </a: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6" name="Google Shape;466;g1a4eb7ae467_3_15"/>
          <p:cNvSpPr txBox="1"/>
          <p:nvPr/>
        </p:nvSpPr>
        <p:spPr>
          <a:xfrm>
            <a:off x="3798675" y="2719100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7" name="Google Shape;467;g1a4eb7ae467_3_15"/>
          <p:cNvSpPr txBox="1"/>
          <p:nvPr/>
        </p:nvSpPr>
        <p:spPr>
          <a:xfrm>
            <a:off x="12875825" y="27191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68" name="Google Shape;468;g1a4eb7ae467_3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900" y="3200400"/>
            <a:ext cx="8278124" cy="48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a4eb7ae467_3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00" y="8165300"/>
            <a:ext cx="8278126" cy="12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a4eb7ae467_3_15"/>
          <p:cNvSpPr txBox="1"/>
          <p:nvPr/>
        </p:nvSpPr>
        <p:spPr>
          <a:xfrm>
            <a:off x="912970" y="1752457"/>
            <a:ext cx="494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ResNet50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1" name="Google Shape;471;g1a4eb7ae467_3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0300" y="3519363"/>
            <a:ext cx="8799548" cy="43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a4eb7ae467_3_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25325" y="8229900"/>
            <a:ext cx="8614599" cy="12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g1a4eb7ae467_3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a4eb7ae467_3_3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9" name="Google Shape;479;g1a4eb7ae467_3_3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g1a4eb7ae467_3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a4eb7ae467_3_30"/>
          <p:cNvSpPr txBox="1"/>
          <p:nvPr/>
        </p:nvSpPr>
        <p:spPr>
          <a:xfrm>
            <a:off x="855900" y="989500"/>
            <a:ext cx="7889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MobileNet Model </a:t>
            </a: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2" name="Google Shape;482;g1a4eb7ae467_3_30"/>
          <p:cNvSpPr txBox="1"/>
          <p:nvPr/>
        </p:nvSpPr>
        <p:spPr>
          <a:xfrm>
            <a:off x="3750200" y="2719100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83" name="Google Shape;483;g1a4eb7ae467_3_30"/>
          <p:cNvSpPr txBox="1"/>
          <p:nvPr/>
        </p:nvSpPr>
        <p:spPr>
          <a:xfrm>
            <a:off x="12875825" y="27191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84" name="Google Shape;484;g1a4eb7ae467_3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650" y="3854950"/>
            <a:ext cx="8329349" cy="41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a4eb7ae467_3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900" y="8067887"/>
            <a:ext cx="8319300" cy="140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a4eb7ae467_3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57775" y="3845300"/>
            <a:ext cx="8319301" cy="41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a4eb7ae467_3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68025" y="8067875"/>
            <a:ext cx="8319300" cy="14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a4eb7ae467_3_3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MobileNet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a4eb7ae467_3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a4eb7ae467_3_45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95" name="Google Shape;495;g1a4eb7ae467_3_4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1a4eb7ae467_3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a4eb7ae467_3_45"/>
          <p:cNvSpPr txBox="1"/>
          <p:nvPr/>
        </p:nvSpPr>
        <p:spPr>
          <a:xfrm>
            <a:off x="855900" y="989500"/>
            <a:ext cx="8278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 Model </a:t>
            </a: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8" name="Google Shape;498;g1a4eb7ae467_3_45"/>
          <p:cNvSpPr txBox="1"/>
          <p:nvPr/>
        </p:nvSpPr>
        <p:spPr>
          <a:xfrm>
            <a:off x="3646275" y="2719100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9" name="Google Shape;499;g1a4eb7ae467_3_45"/>
          <p:cNvSpPr txBox="1"/>
          <p:nvPr/>
        </p:nvSpPr>
        <p:spPr>
          <a:xfrm>
            <a:off x="12875825" y="2719100"/>
            <a:ext cx="267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lr = 0.0001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00" name="Google Shape;500;g1a4eb7ae467_3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900" y="3756300"/>
            <a:ext cx="8278124" cy="41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a4eb7ae467_3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100" y="8423975"/>
            <a:ext cx="8278125" cy="10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a4eb7ae467_3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7550" y="8356550"/>
            <a:ext cx="8278125" cy="11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a4eb7ae467_3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4925" y="3801050"/>
            <a:ext cx="8278124" cy="41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a4eb7ae467_3_45"/>
          <p:cNvPicPr preferRelativeResize="0"/>
          <p:nvPr/>
        </p:nvPicPr>
        <p:blipFill rotWithShape="1">
          <a:blip r:embed="rId9">
            <a:alphaModFix/>
          </a:blip>
          <a:srcRect b="66589" l="0" r="0" t="0"/>
          <a:stretch/>
        </p:blipFill>
        <p:spPr>
          <a:xfrm>
            <a:off x="912975" y="8052725"/>
            <a:ext cx="8278126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a4eb7ae467_3_45"/>
          <p:cNvPicPr preferRelativeResize="0"/>
          <p:nvPr/>
        </p:nvPicPr>
        <p:blipFill rotWithShape="1">
          <a:blip r:embed="rId9">
            <a:alphaModFix/>
          </a:blip>
          <a:srcRect b="66589" l="0" r="0" t="0"/>
          <a:stretch/>
        </p:blipFill>
        <p:spPr>
          <a:xfrm>
            <a:off x="9497550" y="8052725"/>
            <a:ext cx="8278126" cy="3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a4eb7ae467_3_45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DenseNet121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1a20daaab11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a20daaab11_0_179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13" name="Google Shape;513;g1a20daaab11_0_17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g1a20daaab11_0_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a20daaab11_0_179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6" name="Google Shape;516;g1a20daaab11_0_179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Fine </a:t>
            </a: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17" name="Google Shape;517;g1a20daaab11_0_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2902" y="2800172"/>
            <a:ext cx="15812824" cy="59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1a4eb7ae467_3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a4eb7ae467_3_62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g1a4eb7ae467_3_6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g1a4eb7ae467_3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a4eb7ae467_3_62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7" name="Google Shape;527;g1a4eb7ae467_3_62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MobileNet 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28" name="Google Shape;528;g1a4eb7ae467_3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707" y="3568755"/>
            <a:ext cx="9834925" cy="4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a4eb7ae467_3_62"/>
          <p:cNvSpPr txBox="1"/>
          <p:nvPr/>
        </p:nvSpPr>
        <p:spPr>
          <a:xfrm>
            <a:off x="10954925" y="4319200"/>
            <a:ext cx="64644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MobileNet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○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컨볼루션 층 개수 14개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컨볼루션 2번 층(8), 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컨볼루션 4번 층(21), 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컨볼루션 8번 층(47), 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마지막 층(84) 을 특정해 학습을 진행하였다.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a4eb7ae467_3_62"/>
          <p:cNvSpPr/>
          <p:nvPr/>
        </p:nvSpPr>
        <p:spPr>
          <a:xfrm>
            <a:off x="9678222" y="4627253"/>
            <a:ext cx="384900" cy="3849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a4eb7ae467_3_62"/>
          <p:cNvSpPr/>
          <p:nvPr/>
        </p:nvSpPr>
        <p:spPr>
          <a:xfrm>
            <a:off x="9660933" y="3976031"/>
            <a:ext cx="384900" cy="3849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a4eb7ae467_3_62"/>
          <p:cNvSpPr/>
          <p:nvPr/>
        </p:nvSpPr>
        <p:spPr>
          <a:xfrm>
            <a:off x="9695511" y="5922653"/>
            <a:ext cx="384900" cy="3849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a4eb7ae467_3_62"/>
          <p:cNvSpPr/>
          <p:nvPr/>
        </p:nvSpPr>
        <p:spPr>
          <a:xfrm>
            <a:off x="9695511" y="7827653"/>
            <a:ext cx="384900" cy="3849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1a20daaab11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a20daaab11_0_20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0" name="Google Shape;540;g1a20daaab11_0_20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g1a20daaab11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a20daaab11_0_201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g1a20daaab11_0_201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DenseNet121 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44" name="Google Shape;544;g1a20daaab11_0_201"/>
          <p:cNvSpPr txBox="1"/>
          <p:nvPr/>
        </p:nvSpPr>
        <p:spPr>
          <a:xfrm>
            <a:off x="10577375" y="1829300"/>
            <a:ext cx="6464400" cy="7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DenseNet121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○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컨볼루션 층 개수  : 120개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○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에버리지 풀링 층 개수 : 3개 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특이점  : Average Pooling(AP)  53, 141, 313 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AP이 성능평가에 영향 미치는지 확인 </a:t>
            </a: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Freezeing :  Average Pooling 기준 앞뒤 Conv층 분석 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○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 53: conv  52, 56, 59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○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AP141: conv  140, 144, 147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○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AP313: conv  312, 316, 319 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g1a20daaab11_0_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373" y="2140425"/>
            <a:ext cx="8434642" cy="388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a20daaab11_0_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375" y="6023050"/>
            <a:ext cx="8434650" cy="3665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g1a20daaab11_0_201"/>
          <p:cNvCxnSpPr/>
          <p:nvPr/>
        </p:nvCxnSpPr>
        <p:spPr>
          <a:xfrm>
            <a:off x="608175" y="8892000"/>
            <a:ext cx="8689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g1a20daaab11_0_201"/>
          <p:cNvSpPr/>
          <p:nvPr/>
        </p:nvSpPr>
        <p:spPr>
          <a:xfrm>
            <a:off x="6507325" y="8406800"/>
            <a:ext cx="384900" cy="3849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a20daaab11_0_201"/>
          <p:cNvSpPr/>
          <p:nvPr/>
        </p:nvSpPr>
        <p:spPr>
          <a:xfrm>
            <a:off x="6507325" y="9245000"/>
            <a:ext cx="384900" cy="3849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1a20daaab11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a20daaab11_0_25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6" name="Google Shape;556;g1a20daaab11_0_25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g1a20daaab11_0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a20daaab11_0_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225" y="2385150"/>
            <a:ext cx="6316224" cy="4633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a20daaab11_0_253"/>
          <p:cNvSpPr/>
          <p:nvPr/>
        </p:nvSpPr>
        <p:spPr>
          <a:xfrm>
            <a:off x="5206250" y="5430450"/>
            <a:ext cx="264600" cy="2616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a20daaab11_0_253"/>
          <p:cNvSpPr txBox="1"/>
          <p:nvPr/>
        </p:nvSpPr>
        <p:spPr>
          <a:xfrm>
            <a:off x="8741375" y="2232750"/>
            <a:ext cx="9726900" cy="8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average pooling 층 기준으로 다음과 같은 패턴 발생 확인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b="1" lang="en-US" sz="2200">
                <a:latin typeface="Nanum Gothic"/>
                <a:ea typeface="Nanum Gothic"/>
                <a:cs typeface="Nanum Gothic"/>
                <a:sym typeface="Nanum Gothic"/>
              </a:rPr>
              <a:t>DenseNet 특성상 </a:t>
            </a: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concatenate층 다음에 나오는 Conv층 중요할거라 추측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Char char="-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AP141 다음 Conv144  vs  concatenate 다음  Conv151 비교 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g1a20daaab11_0_253"/>
          <p:cNvCxnSpPr/>
          <p:nvPr/>
        </p:nvCxnSpPr>
        <p:spPr>
          <a:xfrm>
            <a:off x="989175" y="5767800"/>
            <a:ext cx="5711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g1a20daaab11_0_253"/>
          <p:cNvSpPr txBox="1"/>
          <p:nvPr/>
        </p:nvSpPr>
        <p:spPr>
          <a:xfrm>
            <a:off x="10360825" y="2890200"/>
            <a:ext cx="43641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batch normalization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batch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normalization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concatenate 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batch normalization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❏"/>
            </a:pPr>
            <a:r>
              <a:rPr b="1" lang="en-US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conv</a:t>
            </a:r>
            <a:endParaRPr/>
          </a:p>
        </p:txBody>
      </p:sp>
      <p:sp>
        <p:nvSpPr>
          <p:cNvPr id="563" name="Google Shape;563;g1a20daaab11_0_253"/>
          <p:cNvSpPr/>
          <p:nvPr/>
        </p:nvSpPr>
        <p:spPr>
          <a:xfrm>
            <a:off x="5206250" y="5963850"/>
            <a:ext cx="264600" cy="2616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a20daaab11_0_253"/>
          <p:cNvSpPr/>
          <p:nvPr/>
        </p:nvSpPr>
        <p:spPr>
          <a:xfrm>
            <a:off x="5206250" y="6421050"/>
            <a:ext cx="264600" cy="2616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g1a20daaab11_0_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250" y="7062800"/>
            <a:ext cx="6316225" cy="3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g1a20daaab11_0_253"/>
          <p:cNvCxnSpPr/>
          <p:nvPr/>
        </p:nvCxnSpPr>
        <p:spPr>
          <a:xfrm>
            <a:off x="836775" y="7672800"/>
            <a:ext cx="5711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7" name="Google Shape;567;g1a20daaab11_0_2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775" y="6900863"/>
            <a:ext cx="619125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a20daaab11_0_253"/>
          <p:cNvSpPr/>
          <p:nvPr/>
        </p:nvSpPr>
        <p:spPr>
          <a:xfrm>
            <a:off x="6730250" y="6802050"/>
            <a:ext cx="327900" cy="3078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1a20daaab11_0_253"/>
          <p:cNvSpPr/>
          <p:nvPr/>
        </p:nvSpPr>
        <p:spPr>
          <a:xfrm>
            <a:off x="5282450" y="7259250"/>
            <a:ext cx="264600" cy="2616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a20daaab11_0_253"/>
          <p:cNvSpPr/>
          <p:nvPr/>
        </p:nvSpPr>
        <p:spPr>
          <a:xfrm>
            <a:off x="5282450" y="7792650"/>
            <a:ext cx="264600" cy="2616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a20daaab11_0_253"/>
          <p:cNvSpPr/>
          <p:nvPr/>
        </p:nvSpPr>
        <p:spPr>
          <a:xfrm>
            <a:off x="5282450" y="8249850"/>
            <a:ext cx="264600" cy="2616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a20daaab11_0_25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g1a20daaab11_0_253"/>
          <p:cNvSpPr txBox="1"/>
          <p:nvPr/>
        </p:nvSpPr>
        <p:spPr>
          <a:xfrm>
            <a:off x="855901" y="9895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DenseNet121 Fine Tuning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g1a4943c7ca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a4943c7ca3_0_0"/>
          <p:cNvSpPr txBox="1"/>
          <p:nvPr/>
        </p:nvSpPr>
        <p:spPr>
          <a:xfrm>
            <a:off x="17628571" y="390476"/>
            <a:ext cx="6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1a4943c7ca3_0_0"/>
          <p:cNvSpPr txBox="1"/>
          <p:nvPr/>
        </p:nvSpPr>
        <p:spPr>
          <a:xfrm>
            <a:off x="1019048" y="2598354"/>
            <a:ext cx="16187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1a4943c7ca3_0_0"/>
          <p:cNvSpPr txBox="1"/>
          <p:nvPr/>
        </p:nvSpPr>
        <p:spPr>
          <a:xfrm>
            <a:off x="1140559" y="2016204"/>
            <a:ext cx="1832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2" name="Google Shape;582;g1a4943c7ca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73293" y="9243968"/>
            <a:ext cx="671377" cy="67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g1a4943c7ca3_0_0"/>
          <p:cNvGrpSpPr/>
          <p:nvPr/>
        </p:nvGrpSpPr>
        <p:grpSpPr>
          <a:xfrm>
            <a:off x="257784" y="190500"/>
            <a:ext cx="3018833" cy="430800"/>
            <a:chOff x="993067" y="-763908"/>
            <a:chExt cx="3018833" cy="430800"/>
          </a:xfrm>
        </p:grpSpPr>
        <p:sp>
          <p:nvSpPr>
            <p:cNvPr id="584" name="Google Shape;584;g1a4943c7ca3_0_0"/>
            <p:cNvSpPr txBox="1"/>
            <p:nvPr/>
          </p:nvSpPr>
          <p:spPr>
            <a:xfrm>
              <a:off x="1219200" y="-763908"/>
              <a:ext cx="27927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100">
                  <a:solidFill>
                    <a:srgbClr val="FF6600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1a4943c7ca3_0_0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6" name="Google Shape;586;g1a4943c7ca3_0_0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7" name="Google Shape;587;g1a4943c7ca3_0_0"/>
          <p:cNvSpPr txBox="1"/>
          <p:nvPr/>
        </p:nvSpPr>
        <p:spPr>
          <a:xfrm>
            <a:off x="1140559" y="4671039"/>
            <a:ext cx="162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model architecture   &gt;   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1a4943c7ca3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1a4943c7ca3_0_95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4" name="Google Shape;594;g1a4943c7ca3_0_9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g1a4943c7ca3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1a4943c7ca3_0_95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7" name="Google Shape;597;g1a4943c7ca3_0_95"/>
          <p:cNvSpPr txBox="1"/>
          <p:nvPr/>
        </p:nvSpPr>
        <p:spPr>
          <a:xfrm>
            <a:off x="897250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8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98" name="Google Shape;598;g1a4943c7ca3_0_95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9" name="Google Shape;599;g1a4943c7ca3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725" y="3126775"/>
            <a:ext cx="8199349" cy="48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a4943c7ca3_0_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004825"/>
            <a:ext cx="8199351" cy="14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a4943c7ca3_0_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617175"/>
            <a:ext cx="8199350" cy="4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1a4943c7ca3_0_95"/>
          <p:cNvSpPr/>
          <p:nvPr/>
        </p:nvSpPr>
        <p:spPr>
          <a:xfrm>
            <a:off x="8230700" y="40706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g1a4943c7ca3_0_95"/>
          <p:cNvCxnSpPr/>
          <p:nvPr/>
        </p:nvCxnSpPr>
        <p:spPr>
          <a:xfrm>
            <a:off x="8811225" y="4455575"/>
            <a:ext cx="50100" cy="3595500"/>
          </a:xfrm>
          <a:prstGeom prst="straightConnector1">
            <a:avLst/>
          </a:prstGeom>
          <a:noFill/>
          <a:ln cap="flat" cmpd="sng" w="76200">
            <a:solidFill>
              <a:srgbClr val="F4CCCC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a4a6198e06_3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a4a6198e06_3_39"/>
          <p:cNvSpPr txBox="1"/>
          <p:nvPr/>
        </p:nvSpPr>
        <p:spPr>
          <a:xfrm>
            <a:off x="17628571" y="390476"/>
            <a:ext cx="65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a4a6198e06_3_39"/>
          <p:cNvSpPr txBox="1"/>
          <p:nvPr/>
        </p:nvSpPr>
        <p:spPr>
          <a:xfrm>
            <a:off x="1019048" y="2598354"/>
            <a:ext cx="16187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a4a6198e06_3_39"/>
          <p:cNvSpPr txBox="1"/>
          <p:nvPr/>
        </p:nvSpPr>
        <p:spPr>
          <a:xfrm>
            <a:off x="1140559" y="2016204"/>
            <a:ext cx="1832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a4a6198e06_3_39"/>
          <p:cNvSpPr txBox="1"/>
          <p:nvPr/>
        </p:nvSpPr>
        <p:spPr>
          <a:xfrm>
            <a:off x="1140559" y="5390476"/>
            <a:ext cx="162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 TEAM BOONGBOONG  &gt;  02 BACKGROUND/ PURPOSE OF STUDY  &gt;  03 SUMMARY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1a4a6198e06_3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66718" y="457143"/>
            <a:ext cx="671377" cy="67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g1a4a6198e06_3_39"/>
          <p:cNvGrpSpPr/>
          <p:nvPr/>
        </p:nvGrpSpPr>
        <p:grpSpPr>
          <a:xfrm>
            <a:off x="257784" y="190500"/>
            <a:ext cx="3018833" cy="307800"/>
            <a:chOff x="993067" y="-763908"/>
            <a:chExt cx="3018833" cy="307800"/>
          </a:xfrm>
        </p:grpSpPr>
        <p:sp>
          <p:nvSpPr>
            <p:cNvPr id="134" name="Google Shape;134;g1a4a6198e06_3_39"/>
            <p:cNvSpPr txBox="1"/>
            <p:nvPr/>
          </p:nvSpPr>
          <p:spPr>
            <a:xfrm>
              <a:off x="1219200" y="-763908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g1a4a6198e06_3_39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6" name="Google Shape;136;g1a4a6198e06_3_39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1a4a6198e06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a4a6198e06_2_9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0" name="Google Shape;610;g1a4a6198e06_2_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g1a4a6198e06_2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a4a6198e06_2_9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13" name="Google Shape;613;g1a4a6198e06_2_9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21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14" name="Google Shape;614;g1a4a6198e06_2_9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5" name="Google Shape;615;g1a4a6198e06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1000" y="3126775"/>
            <a:ext cx="8340426" cy="49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a4a6198e06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033400"/>
            <a:ext cx="8251925" cy="151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a4a6198e06_2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771900"/>
            <a:ext cx="8251926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a4a6198e06_2_9"/>
          <p:cNvSpPr/>
          <p:nvPr/>
        </p:nvSpPr>
        <p:spPr>
          <a:xfrm>
            <a:off x="8313825" y="4753000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g1a4a6198e06_2_9"/>
          <p:cNvCxnSpPr/>
          <p:nvPr/>
        </p:nvCxnSpPr>
        <p:spPr>
          <a:xfrm>
            <a:off x="8908475" y="5143500"/>
            <a:ext cx="31800" cy="2889900"/>
          </a:xfrm>
          <a:prstGeom prst="straightConnector1">
            <a:avLst/>
          </a:prstGeom>
          <a:noFill/>
          <a:ln cap="flat" cmpd="sng" w="76200">
            <a:solidFill>
              <a:srgbClr val="F4CCCC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g1a4a6198e06_2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a4a6198e06_2_21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6" name="Google Shape;626;g1a4a6198e06_2_2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g1a4a6198e06_2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a4a6198e06_2_21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29" name="Google Shape;629;g1a4a6198e06_2_21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47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30" name="Google Shape;630;g1a4a6198e06_2_21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1" name="Google Shape;631;g1a4a6198e06_2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725" y="3085075"/>
            <a:ext cx="8104374" cy="49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1a4a6198e06_2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7775" y="8033325"/>
            <a:ext cx="8319301" cy="13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a4a6198e06_2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3771900"/>
            <a:ext cx="8224325" cy="46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a4a6198e06_2_21"/>
          <p:cNvSpPr/>
          <p:nvPr/>
        </p:nvSpPr>
        <p:spPr>
          <a:xfrm>
            <a:off x="8208750" y="599512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5" name="Google Shape;635;g1a4a6198e06_2_21"/>
          <p:cNvCxnSpPr/>
          <p:nvPr/>
        </p:nvCxnSpPr>
        <p:spPr>
          <a:xfrm>
            <a:off x="8842576" y="5972175"/>
            <a:ext cx="10500" cy="2388900"/>
          </a:xfrm>
          <a:prstGeom prst="straightConnector1">
            <a:avLst/>
          </a:prstGeom>
          <a:noFill/>
          <a:ln cap="flat" cmpd="sng" w="76200">
            <a:solidFill>
              <a:srgbClr val="F4CCCC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g1a4a6198e06_2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1a4a6198e06_2_3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42" name="Google Shape;642;g1a4a6198e06_2_3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3" name="Google Shape;643;g1a4a6198e06_2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a4a6198e06_2_33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5" name="Google Shape;645;g1a4a6198e06_2_33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84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46" name="Google Shape;646;g1a4a6198e06_2_3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MobileNet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7" name="Google Shape;647;g1a4a6198e06_2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725" y="3203875"/>
            <a:ext cx="8199349" cy="46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a4a6198e06_2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7946400"/>
            <a:ext cx="8199351" cy="15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a4a6198e06_2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3617175"/>
            <a:ext cx="8319299" cy="4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1a4a6198e06_2_33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g1a4a6198e06_2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1a4a6198e06_2_162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7" name="Google Shape;657;g1a4a6198e06_2_16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g1a4a6198e06_2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1a4a6198e06_2_162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60" name="Google Shape;660;g1a4a6198e06_2_162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52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61" name="Google Shape;661;g1a4a6198e06_2_162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</a:t>
            </a: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2" name="Google Shape;662;g1a4a6198e06_2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725" y="7972425"/>
            <a:ext cx="8109651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1a4a6198e06_2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7475" y="2974375"/>
            <a:ext cx="8229600" cy="5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1a4a6198e06_2_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771900"/>
            <a:ext cx="8229599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1a4a6198e06_2_162"/>
          <p:cNvSpPr/>
          <p:nvPr/>
        </p:nvSpPr>
        <p:spPr>
          <a:xfrm>
            <a:off x="7809275" y="70584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a4a6198e06_2_162"/>
          <p:cNvSpPr/>
          <p:nvPr/>
        </p:nvSpPr>
        <p:spPr>
          <a:xfrm>
            <a:off x="838200" y="6823375"/>
            <a:ext cx="6355800" cy="32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g1a4a6198e06_2_162"/>
          <p:cNvPicPr preferRelativeResize="0"/>
          <p:nvPr/>
        </p:nvPicPr>
        <p:blipFill rotWithShape="1">
          <a:blip r:embed="rId8">
            <a:alphaModFix/>
          </a:blip>
          <a:srcRect b="82443" l="0" r="0" t="0"/>
          <a:stretch/>
        </p:blipFill>
        <p:spPr>
          <a:xfrm>
            <a:off x="865350" y="8396765"/>
            <a:ext cx="8324850" cy="10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1a4a6198e06_2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1a4a6198e06_2_276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74" name="Google Shape;674;g1a4a6198e06_2_276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5" name="Google Shape;675;g1a4a6198e06_2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1a4a6198e06_2_276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7" name="Google Shape;677;g1a4a6198e06_2_276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56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78" name="Google Shape;678;g1a4a6198e06_2_276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9" name="Google Shape;679;g1a4a6198e06_2_276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g1a4a6198e06_2_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1200" y="3202975"/>
            <a:ext cx="8229600" cy="47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a4a6198e06_2_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975" y="3771900"/>
            <a:ext cx="8229599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1a4a6198e06_2_276"/>
          <p:cNvSpPr/>
          <p:nvPr/>
        </p:nvSpPr>
        <p:spPr>
          <a:xfrm>
            <a:off x="7809275" y="70584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1a4a6198e06_2_276"/>
          <p:cNvSpPr/>
          <p:nvPr/>
        </p:nvSpPr>
        <p:spPr>
          <a:xfrm>
            <a:off x="914400" y="7810450"/>
            <a:ext cx="6129900" cy="32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g1a4a6198e06_2_276"/>
          <p:cNvPicPr preferRelativeResize="0"/>
          <p:nvPr/>
        </p:nvPicPr>
        <p:blipFill rotWithShape="1">
          <a:blip r:embed="rId7">
            <a:alphaModFix/>
          </a:blip>
          <a:srcRect b="82443" l="0" r="0" t="0"/>
          <a:stretch/>
        </p:blipFill>
        <p:spPr>
          <a:xfrm>
            <a:off x="855900" y="8396775"/>
            <a:ext cx="8334300" cy="10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1a4a6198e06_2_2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53575" y="8158000"/>
            <a:ext cx="8229599" cy="12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g1a4a6198e06_2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a4a6198e06_2_29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92" name="Google Shape;692;g1a4a6198e06_2_29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g1a4a6198e06_2_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1a4a6198e06_2_290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5" name="Google Shape;695;g1a4a6198e06_2_290"/>
          <p:cNvSpPr txBox="1"/>
          <p:nvPr/>
        </p:nvSpPr>
        <p:spPr>
          <a:xfrm>
            <a:off x="912975" y="3126775"/>
            <a:ext cx="194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59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6" name="Google Shape;696;g1a4a6198e06_2_29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7" name="Google Shape;697;g1a4a6198e06_2_290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g1a4a6198e06_2_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7475" y="3126775"/>
            <a:ext cx="8229600" cy="48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1a4a6198e06_2_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7972425"/>
            <a:ext cx="8154499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1a4a6198e06_2_2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771900"/>
            <a:ext cx="8229599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1a4a6198e06_2_290"/>
          <p:cNvSpPr/>
          <p:nvPr/>
        </p:nvSpPr>
        <p:spPr>
          <a:xfrm>
            <a:off x="7809275" y="70584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g1a4a6198e06_2_290"/>
          <p:cNvPicPr preferRelativeResize="0"/>
          <p:nvPr/>
        </p:nvPicPr>
        <p:blipFill rotWithShape="1">
          <a:blip r:embed="rId8">
            <a:alphaModFix/>
          </a:blip>
          <a:srcRect b="82443" l="0" r="0" t="0"/>
          <a:stretch/>
        </p:blipFill>
        <p:spPr>
          <a:xfrm>
            <a:off x="865350" y="8396765"/>
            <a:ext cx="8324850" cy="10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1a4a6198e06_2_290"/>
          <p:cNvSpPr/>
          <p:nvPr/>
        </p:nvSpPr>
        <p:spPr>
          <a:xfrm>
            <a:off x="912975" y="8572450"/>
            <a:ext cx="62049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g1a4a6198e06_2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1a4a6198e06_2_176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0" name="Google Shape;710;g1a4a6198e06_2_176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g1a4a6198e06_2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1a4a6198e06_2_176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13" name="Google Shape;713;g1a4a6198e06_2_176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140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14" name="Google Shape;714;g1a4a6198e06_2_176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</a:t>
            </a: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5" name="Google Shape;715;g1a4a6198e06_2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6050" y="3126775"/>
            <a:ext cx="8231026" cy="481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1a4a6198e06_2_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1a4a6198e06_2_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46050" y="7946400"/>
            <a:ext cx="8231025" cy="14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a4a6198e06_2_176"/>
          <p:cNvSpPr/>
          <p:nvPr/>
        </p:nvSpPr>
        <p:spPr>
          <a:xfrm>
            <a:off x="7717300" y="6839450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g1a4a6198e06_2_176"/>
          <p:cNvPicPr preferRelativeResize="0"/>
          <p:nvPr/>
        </p:nvPicPr>
        <p:blipFill rotWithShape="1">
          <a:blip r:embed="rId8">
            <a:alphaModFix/>
          </a:blip>
          <a:srcRect b="81128" l="0" r="0" t="0"/>
          <a:stretch/>
        </p:blipFill>
        <p:spPr>
          <a:xfrm>
            <a:off x="855900" y="8472975"/>
            <a:ext cx="8319300" cy="11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1a4a6198e06_2_176"/>
          <p:cNvSpPr/>
          <p:nvPr/>
        </p:nvSpPr>
        <p:spPr>
          <a:xfrm>
            <a:off x="932100" y="6766575"/>
            <a:ext cx="60045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g1a4a6198e06_2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1a4a6198e06_2_30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1a4a6198e06_2_30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g1a4a6198e06_2_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1a4a6198e06_2_307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0" name="Google Shape;730;g1a4a6198e06_2_307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144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31" name="Google Shape;731;g1a4a6198e06_2_307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2" name="Google Shape;732;g1a4a6198e06_2_307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g1a4a6198e06_2_3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725" y="3126775"/>
            <a:ext cx="8199349" cy="48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1a4a6198e06_2_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038250"/>
            <a:ext cx="8199349" cy="1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1a4a6198e06_2_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1a4a6198e06_2_307"/>
          <p:cNvSpPr/>
          <p:nvPr/>
        </p:nvSpPr>
        <p:spPr>
          <a:xfrm>
            <a:off x="7741075" y="68502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1a4a6198e06_2_307"/>
          <p:cNvSpPr/>
          <p:nvPr/>
        </p:nvSpPr>
        <p:spPr>
          <a:xfrm>
            <a:off x="932100" y="7332825"/>
            <a:ext cx="60990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g1a4a6198e06_2_307"/>
          <p:cNvPicPr preferRelativeResize="0"/>
          <p:nvPr/>
        </p:nvPicPr>
        <p:blipFill rotWithShape="1">
          <a:blip r:embed="rId8">
            <a:alphaModFix/>
          </a:blip>
          <a:srcRect b="81128" l="0" r="0" t="0"/>
          <a:stretch/>
        </p:blipFill>
        <p:spPr>
          <a:xfrm>
            <a:off x="855900" y="8472975"/>
            <a:ext cx="8231026" cy="11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1a4a6198e06_2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g1a4a6198e06_2_320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5" name="Google Shape;745;g1a4a6198e06_2_320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g1a4a6198e06_2_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1a4a6198e06_2_320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8" name="Google Shape;748;g1a4a6198e06_2_320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147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49" name="Google Shape;749;g1a4a6198e06_2_320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0" name="Google Shape;750;g1a4a6198e06_2_320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g1a4a6198e06_2_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725" y="3126775"/>
            <a:ext cx="8199349" cy="48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g1a4a6198e06_2_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46050" y="7965675"/>
            <a:ext cx="8231024" cy="15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g1a4a6198e06_2_3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1a4a6198e06_2_320"/>
          <p:cNvSpPr/>
          <p:nvPr/>
        </p:nvSpPr>
        <p:spPr>
          <a:xfrm>
            <a:off x="7741075" y="68502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g1a4a6198e06_2_320"/>
          <p:cNvPicPr preferRelativeResize="0"/>
          <p:nvPr/>
        </p:nvPicPr>
        <p:blipFill rotWithShape="1">
          <a:blip r:embed="rId8">
            <a:alphaModFix/>
          </a:blip>
          <a:srcRect b="81128" l="0" r="0" t="0"/>
          <a:stretch/>
        </p:blipFill>
        <p:spPr>
          <a:xfrm>
            <a:off x="855900" y="8472975"/>
            <a:ext cx="8231026" cy="11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1a4a6198e06_2_320"/>
          <p:cNvSpPr/>
          <p:nvPr/>
        </p:nvSpPr>
        <p:spPr>
          <a:xfrm>
            <a:off x="932100" y="7787175"/>
            <a:ext cx="60831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g1a4a6198e06_2_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1a4a6198e06_2_33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63" name="Google Shape;763;g1a4a6198e06_2_33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g1a4a6198e06_2_3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1a4a6198e06_2_337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6" name="Google Shape;766;g1a4a6198e06_2_337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151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67" name="Google Shape;767;g1a4a6198e06_2_337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8" name="Google Shape;768;g1a4a6198e06_2_337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g1a4a6198e06_2_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6050" y="3184750"/>
            <a:ext cx="8231026" cy="50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1a4a6198e06_2_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201025"/>
            <a:ext cx="8199351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1a4a6198e06_2_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2975" y="3771900"/>
            <a:ext cx="8231025" cy="4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1a4a6198e06_2_337"/>
          <p:cNvSpPr/>
          <p:nvPr/>
        </p:nvSpPr>
        <p:spPr>
          <a:xfrm>
            <a:off x="7741075" y="68502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3" name="Google Shape;773;g1a4a6198e06_2_337"/>
          <p:cNvPicPr preferRelativeResize="0"/>
          <p:nvPr/>
        </p:nvPicPr>
        <p:blipFill rotWithShape="1">
          <a:blip r:embed="rId8">
            <a:alphaModFix/>
          </a:blip>
          <a:srcRect b="81128" l="0" r="0" t="0"/>
          <a:stretch/>
        </p:blipFill>
        <p:spPr>
          <a:xfrm>
            <a:off x="855900" y="8472975"/>
            <a:ext cx="8319300" cy="11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1a4a6198e06_2_337"/>
          <p:cNvSpPr/>
          <p:nvPr/>
        </p:nvSpPr>
        <p:spPr>
          <a:xfrm>
            <a:off x="855900" y="8396775"/>
            <a:ext cx="62049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1a4a6198e06_3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6382" y="723900"/>
            <a:ext cx="8355818" cy="58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a4a6198e06_3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873951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a4a6198e06_3_53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1a4a6198e06_3_53"/>
          <p:cNvSpPr txBox="1"/>
          <p:nvPr/>
        </p:nvSpPr>
        <p:spPr>
          <a:xfrm>
            <a:off x="533400" y="1142857"/>
            <a:ext cx="49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1a4a6198e06_3_53"/>
          <p:cNvSpPr txBox="1"/>
          <p:nvPr/>
        </p:nvSpPr>
        <p:spPr>
          <a:xfrm>
            <a:off x="533400" y="1480952"/>
            <a:ext cx="6614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TEAM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g1a4a6198e06_3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3950" y="0"/>
            <a:ext cx="188795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a4a6198e06_3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4284" y="2556107"/>
            <a:ext cx="3260319" cy="326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a4a6198e06_3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6382" y="5395612"/>
            <a:ext cx="8355818" cy="58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1a4a6198e06_3_53"/>
          <p:cNvPicPr preferRelativeResize="0"/>
          <p:nvPr/>
        </p:nvPicPr>
        <p:blipFill rotWithShape="1">
          <a:blip r:embed="rId7">
            <a:alphaModFix amt="41000"/>
          </a:blip>
          <a:srcRect b="0" l="0" r="0" t="0"/>
          <a:stretch/>
        </p:blipFill>
        <p:spPr>
          <a:xfrm>
            <a:off x="9241732" y="5704469"/>
            <a:ext cx="8358910" cy="384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a4a6198e06_3_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1376032" y="7638157"/>
            <a:ext cx="3834547" cy="1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a4a6198e06_3_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9245084" y="7641957"/>
            <a:ext cx="8352000" cy="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a4a6198e06_3_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23064" y="8041750"/>
            <a:ext cx="877851" cy="9498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a4a6198e06_3_53"/>
          <p:cNvSpPr txBox="1"/>
          <p:nvPr/>
        </p:nvSpPr>
        <p:spPr>
          <a:xfrm>
            <a:off x="14827121" y="8092079"/>
            <a:ext cx="222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레퍼런스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활용 능력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a4a6198e06_3_53"/>
          <p:cNvSpPr txBox="1"/>
          <p:nvPr/>
        </p:nvSpPr>
        <p:spPr>
          <a:xfrm>
            <a:off x="14837510" y="6367269"/>
            <a:ext cx="222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머신/딥 러닝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역량 강화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a4a6198e06_3_53"/>
          <p:cNvSpPr txBox="1"/>
          <p:nvPr/>
        </p:nvSpPr>
        <p:spPr>
          <a:xfrm>
            <a:off x="11031691" y="6376210"/>
            <a:ext cx="216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Git 활용 및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협업 능력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a4a6198e06_3_53"/>
          <p:cNvSpPr txBox="1"/>
          <p:nvPr/>
        </p:nvSpPr>
        <p:spPr>
          <a:xfrm>
            <a:off x="10852432" y="8128810"/>
            <a:ext cx="249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취업 분야 선정 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및 업무 이해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a4a6198e06_3_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562257" y="6192895"/>
            <a:ext cx="1062368" cy="106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a4a6198e06_3_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80526" y="6231523"/>
            <a:ext cx="1138292" cy="966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a4a6198e06_3_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662329" y="7887547"/>
            <a:ext cx="1027037" cy="989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g1a4a6198e06_3_53"/>
          <p:cNvGrpSpPr/>
          <p:nvPr/>
        </p:nvGrpSpPr>
        <p:grpSpPr>
          <a:xfrm>
            <a:off x="257784" y="190500"/>
            <a:ext cx="3018833" cy="307800"/>
            <a:chOff x="993067" y="-763908"/>
            <a:chExt cx="3018833" cy="307800"/>
          </a:xfrm>
        </p:grpSpPr>
        <p:sp>
          <p:nvSpPr>
            <p:cNvPr id="161" name="Google Shape;161;g1a4a6198e06_3_53"/>
            <p:cNvSpPr txBox="1"/>
            <p:nvPr/>
          </p:nvSpPr>
          <p:spPr>
            <a:xfrm>
              <a:off x="1219200" y="-763908"/>
              <a:ext cx="2792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TEAM BOONGBOONG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1a4a6198e06_3_53"/>
            <p:cNvSpPr txBox="1"/>
            <p:nvPr/>
          </p:nvSpPr>
          <p:spPr>
            <a:xfrm>
              <a:off x="993067" y="-763908"/>
              <a:ext cx="26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Ⓒ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" name="Google Shape;163;g1a4a6198e06_3_53"/>
            <p:cNvCxnSpPr/>
            <p:nvPr/>
          </p:nvCxnSpPr>
          <p:spPr>
            <a:xfrm>
              <a:off x="1244538" y="-487415"/>
              <a:ext cx="1317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64" name="Google Shape;164;g1a4a6198e06_3_53"/>
          <p:cNvPicPr preferRelativeResize="0"/>
          <p:nvPr/>
        </p:nvPicPr>
        <p:blipFill rotWithShape="1">
          <a:blip r:embed="rId7">
            <a:alphaModFix amt="41000"/>
          </a:blip>
          <a:srcRect b="0" l="0" r="0" t="0"/>
          <a:stretch/>
        </p:blipFill>
        <p:spPr>
          <a:xfrm>
            <a:off x="9238174" y="994735"/>
            <a:ext cx="8358910" cy="384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a4a6198e06_3_53"/>
          <p:cNvSpPr txBox="1"/>
          <p:nvPr/>
        </p:nvSpPr>
        <p:spPr>
          <a:xfrm>
            <a:off x="9433228" y="1366778"/>
            <a:ext cx="39135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MEMBER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박주안 :  맏형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데이터 관리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이정규 :  바지팀장, 다 함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박거량 :  량거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실세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66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a4a6198e06_3_53"/>
          <p:cNvSpPr txBox="1"/>
          <p:nvPr/>
        </p:nvSpPr>
        <p:spPr>
          <a:xfrm>
            <a:off x="13307622" y="1360395"/>
            <a:ext cx="4868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방지윤 :  홍일점, 스펀지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한건희 :  막내, 학습의 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g1a4a6198e06_2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1a4a6198e06_2_35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1" name="Google Shape;781;g1a4a6198e06_2_35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2" name="Google Shape;782;g1a4a6198e06_2_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1a4a6198e06_2_353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84" name="Google Shape;784;g1a4a6198e06_2_353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312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85" name="Google Shape;785;g1a4a6198e06_2_35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6" name="Google Shape;786;g1a4a6198e06_2_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725" y="3126775"/>
            <a:ext cx="8199349" cy="50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1a4a6198e06_2_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725" y="8201025"/>
            <a:ext cx="8199351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1a4a6198e06_2_3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3771900"/>
            <a:ext cx="82614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1a4a6198e06_2_353"/>
          <p:cNvSpPr/>
          <p:nvPr/>
        </p:nvSpPr>
        <p:spPr>
          <a:xfrm>
            <a:off x="7359025" y="4529650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1a4a6198e06_2_353"/>
          <p:cNvSpPr/>
          <p:nvPr/>
        </p:nvSpPr>
        <p:spPr>
          <a:xfrm>
            <a:off x="855900" y="4427450"/>
            <a:ext cx="62049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1a4a6198e06_2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1a4a6198e06_2_366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97" name="Google Shape;797;g1a4a6198e06_2_366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g1a4a6198e06_2_3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1a4a6198e06_2_366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0" name="Google Shape;800;g1a4a6198e06_2_366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316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01" name="Google Shape;801;g1a4a6198e06_2_366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2" name="Google Shape;802;g1a4a6198e06_2_366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g1a4a6198e06_2_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725" y="3126775"/>
            <a:ext cx="8212424" cy="49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1a4a6198e06_2_3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5650" y="8070275"/>
            <a:ext cx="8261425" cy="14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1a4a6198e06_2_3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3771900"/>
            <a:ext cx="82614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1a4a6198e06_2_366"/>
          <p:cNvSpPr/>
          <p:nvPr/>
        </p:nvSpPr>
        <p:spPr>
          <a:xfrm>
            <a:off x="7393675" y="452272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1a4a6198e06_2_366"/>
          <p:cNvSpPr/>
          <p:nvPr/>
        </p:nvSpPr>
        <p:spPr>
          <a:xfrm>
            <a:off x="855900" y="5165100"/>
            <a:ext cx="62049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g1a4a6198e06_2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1a4a6198e06_2_379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4" name="Google Shape;814;g1a4a6198e06_2_379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g1a4a6198e06_2_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1a4a6198e06_2_379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17" name="Google Shape;817;g1a4a6198e06_2_379"/>
          <p:cNvSpPr txBox="1"/>
          <p:nvPr/>
        </p:nvSpPr>
        <p:spPr>
          <a:xfrm>
            <a:off x="912975" y="312677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319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18" name="Google Shape;818;g1a4a6198e06_2_379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9" name="Google Shape;819;g1a4a6198e06_2_379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g1a4a6198e06_2_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725" y="3126775"/>
            <a:ext cx="8206826" cy="474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1a4a6198e06_2_3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0250" y="7840875"/>
            <a:ext cx="8206824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1a4a6198e06_2_3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3771900"/>
            <a:ext cx="82614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1a4a6198e06_2_379"/>
          <p:cNvSpPr/>
          <p:nvPr/>
        </p:nvSpPr>
        <p:spPr>
          <a:xfrm>
            <a:off x="7393650" y="4581600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1a4a6198e06_2_379"/>
          <p:cNvSpPr/>
          <p:nvPr/>
        </p:nvSpPr>
        <p:spPr>
          <a:xfrm>
            <a:off x="855900" y="5660400"/>
            <a:ext cx="62049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g1a4a6198e06_2_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1a4a6198e06_2_453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1" name="Google Shape;831;g1a4a6198e06_2_453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g1a4a6198e06_2_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1a4a6198e06_2_453"/>
          <p:cNvSpPr txBox="1"/>
          <p:nvPr/>
        </p:nvSpPr>
        <p:spPr>
          <a:xfrm>
            <a:off x="855900" y="989500"/>
            <a:ext cx="592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Result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34" name="Google Shape;834;g1a4a6198e06_2_453"/>
          <p:cNvSpPr txBox="1"/>
          <p:nvPr/>
        </p:nvSpPr>
        <p:spPr>
          <a:xfrm>
            <a:off x="4085675" y="2295413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144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35" name="Google Shape;835;g1a4a6198e06_2_453"/>
          <p:cNvSpPr txBox="1"/>
          <p:nvPr/>
        </p:nvSpPr>
        <p:spPr>
          <a:xfrm>
            <a:off x="912970" y="1752457"/>
            <a:ext cx="494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Nanum Gothic"/>
                <a:ea typeface="Nanum Gothic"/>
                <a:cs typeface="Nanum Gothic"/>
                <a:sym typeface="Nanum Gothic"/>
              </a:rPr>
              <a:t>DenseNet Fine-Tuning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6" name="Google Shape;836;g1a4a6198e06_2_453"/>
          <p:cNvSpPr/>
          <p:nvPr/>
        </p:nvSpPr>
        <p:spPr>
          <a:xfrm>
            <a:off x="8294200" y="784087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1a4a6198e06_2_453"/>
          <p:cNvSpPr/>
          <p:nvPr/>
        </p:nvSpPr>
        <p:spPr>
          <a:xfrm>
            <a:off x="6198700" y="4256025"/>
            <a:ext cx="421200" cy="384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1a4a6198e06_2_453"/>
          <p:cNvSpPr/>
          <p:nvPr/>
        </p:nvSpPr>
        <p:spPr>
          <a:xfrm>
            <a:off x="855900" y="5584200"/>
            <a:ext cx="6204900" cy="26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1a4a6198e06_2_453"/>
          <p:cNvSpPr txBox="1"/>
          <p:nvPr/>
        </p:nvSpPr>
        <p:spPr>
          <a:xfrm>
            <a:off x="12557725" y="2295425"/>
            <a:ext cx="279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Freeze 151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40" name="Google Shape;840;g1a4a6198e06_2_4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75" y="2855175"/>
            <a:ext cx="8319301" cy="48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1a4a6198e06_2_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775" y="7766650"/>
            <a:ext cx="8319300" cy="1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g1a4a6198e06_2_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7725" y="2842675"/>
            <a:ext cx="8199349" cy="50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g1a4a6198e06_2_4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7775" y="7858950"/>
            <a:ext cx="8319301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1a4a6198e06_2_453"/>
          <p:cNvSpPr txBox="1"/>
          <p:nvPr/>
        </p:nvSpPr>
        <p:spPr>
          <a:xfrm>
            <a:off x="1047625" y="9601200"/>
            <a:ext cx="1644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예상과 달리 </a:t>
            </a:r>
            <a:r>
              <a:rPr lang="en-US" sz="300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Concatenate</a:t>
            </a: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층 아래의 151층보다 </a:t>
            </a:r>
            <a:r>
              <a:rPr lang="en-US" sz="3000">
                <a:solidFill>
                  <a:srgbClr val="0000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Average Pooling</a:t>
            </a:r>
            <a:r>
              <a:rPr lang="en-US" sz="30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층 아래의 144층이 더 높은 결과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45" name="Google Shape;845;g1a4a6198e06_2_453"/>
          <p:cNvSpPr/>
          <p:nvPr/>
        </p:nvSpPr>
        <p:spPr>
          <a:xfrm>
            <a:off x="6543425" y="8132075"/>
            <a:ext cx="1750800" cy="55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1a4a6198e06_2_453"/>
          <p:cNvSpPr/>
          <p:nvPr/>
        </p:nvSpPr>
        <p:spPr>
          <a:xfrm>
            <a:off x="15663925" y="8148650"/>
            <a:ext cx="1905900" cy="55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g1a4943c7ca3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1a4943c7ca3_0_42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g1a4943c7ca3_0_4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4" name="Google Shape;854;g1a4943c7ca3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1a4943c7ca3_0_42"/>
          <p:cNvSpPr txBox="1"/>
          <p:nvPr/>
        </p:nvSpPr>
        <p:spPr>
          <a:xfrm>
            <a:off x="855901" y="118965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Final model architecture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56" name="Google Shape;856;g1a4943c7ca3_0_42"/>
          <p:cNvSpPr txBox="1"/>
          <p:nvPr/>
        </p:nvSpPr>
        <p:spPr>
          <a:xfrm>
            <a:off x="9938625" y="8699775"/>
            <a:ext cx="701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Densenet121 freezing from layer 144 </a:t>
            </a:r>
            <a:endParaRPr sz="3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57" name="Google Shape;857;g1a4943c7ca3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7775" y="3201000"/>
            <a:ext cx="8319301" cy="42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1a4943c7ca3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7775" y="7404750"/>
            <a:ext cx="83193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1a4943c7ca3_0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900" y="6429600"/>
            <a:ext cx="8495924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1a4943c7ca3_0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901" y="3376975"/>
            <a:ext cx="58522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1a4943c7ca3_0_42"/>
          <p:cNvSpPr/>
          <p:nvPr/>
        </p:nvSpPr>
        <p:spPr>
          <a:xfrm>
            <a:off x="3285188" y="4155359"/>
            <a:ext cx="801300" cy="679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g1a4943c7ca3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1a4943c7ca3_0_154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66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8" name="Google Shape;868;g1a4943c7ca3_0_154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9" name="Google Shape;869;g1a4943c7ca3_0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1a4943c7ca3_0_154"/>
          <p:cNvPicPr preferRelativeResize="0"/>
          <p:nvPr/>
        </p:nvPicPr>
        <p:blipFill rotWithShape="1">
          <a:blip r:embed="rId5">
            <a:alphaModFix/>
          </a:blip>
          <a:srcRect b="50658" l="0" r="1661" t="0"/>
          <a:stretch/>
        </p:blipFill>
        <p:spPr>
          <a:xfrm>
            <a:off x="2017600" y="2465050"/>
            <a:ext cx="6594100" cy="76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1a4943c7ca3_0_154"/>
          <p:cNvPicPr preferRelativeResize="0"/>
          <p:nvPr/>
        </p:nvPicPr>
        <p:blipFill rotWithShape="1">
          <a:blip r:embed="rId5">
            <a:alphaModFix/>
          </a:blip>
          <a:srcRect b="0" l="1661" r="0" t="49212"/>
          <a:stretch/>
        </p:blipFill>
        <p:spPr>
          <a:xfrm>
            <a:off x="10042900" y="2045150"/>
            <a:ext cx="6781150" cy="808879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1a4943c7ca3_0_154"/>
          <p:cNvSpPr txBox="1"/>
          <p:nvPr/>
        </p:nvSpPr>
        <p:spPr>
          <a:xfrm>
            <a:off x="1008301" y="11419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Final model architecture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g1a4943c7ca3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1a4943c7ca3_0_217"/>
          <p:cNvSpPr txBox="1"/>
          <p:nvPr/>
        </p:nvSpPr>
        <p:spPr>
          <a:xfrm>
            <a:off x="1219200" y="419048"/>
            <a:ext cx="2792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g1a4943c7ca3_0_217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0" name="Google Shape;880;g1a4943c7ca3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27" y="665302"/>
            <a:ext cx="3298125" cy="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a4943c7ca3_0_217"/>
          <p:cNvSpPr txBox="1"/>
          <p:nvPr/>
        </p:nvSpPr>
        <p:spPr>
          <a:xfrm>
            <a:off x="1008301" y="1141900"/>
            <a:ext cx="861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Kaggle</a:t>
            </a:r>
            <a:r>
              <a:rPr lang="en-US" sz="5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18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882" name="Google Shape;882;g1a4943c7ca3_0_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900" y="3118650"/>
            <a:ext cx="8259249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1a4943c7ca3_0_217"/>
          <p:cNvPicPr preferRelativeResize="0"/>
          <p:nvPr/>
        </p:nvPicPr>
        <p:blipFill rotWithShape="1">
          <a:blip r:embed="rId6">
            <a:alphaModFix/>
          </a:blip>
          <a:srcRect b="66503" l="0" r="38635" t="0"/>
          <a:stretch/>
        </p:blipFill>
        <p:spPr>
          <a:xfrm>
            <a:off x="890538" y="6122475"/>
            <a:ext cx="8189972" cy="237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1a4943c7ca3_0_2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09925" y="3136425"/>
            <a:ext cx="7689276" cy="42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1a4943c7ca3_0_2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06000" y="7325575"/>
            <a:ext cx="7793199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1a4943c7ca3_0_217"/>
          <p:cNvSpPr txBox="1"/>
          <p:nvPr/>
        </p:nvSpPr>
        <p:spPr>
          <a:xfrm>
            <a:off x="3616426" y="2638425"/>
            <a:ext cx="22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차량 학습 결과</a:t>
            </a: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1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7" name="Google Shape;887;g1a4943c7ca3_0_217"/>
          <p:cNvSpPr txBox="1"/>
          <p:nvPr/>
        </p:nvSpPr>
        <p:spPr>
          <a:xfrm>
            <a:off x="3824326" y="5642250"/>
            <a:ext cx="179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Dense 추가</a:t>
            </a: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1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8" name="Google Shape;888;g1a4943c7ca3_0_217"/>
          <p:cNvSpPr txBox="1"/>
          <p:nvPr/>
        </p:nvSpPr>
        <p:spPr>
          <a:xfrm>
            <a:off x="12586401" y="2532700"/>
            <a:ext cx="24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캐글 데이터 셋</a:t>
            </a:r>
            <a:r>
              <a:rPr lang="en-US" sz="24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1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89" name="Google Shape;889;g1a4943c7ca3_0_217"/>
          <p:cNvSpPr/>
          <p:nvPr/>
        </p:nvSpPr>
        <p:spPr>
          <a:xfrm>
            <a:off x="2847025" y="4577250"/>
            <a:ext cx="1919100" cy="81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1a4943c7ca3_0_217"/>
          <p:cNvSpPr/>
          <p:nvPr/>
        </p:nvSpPr>
        <p:spPr>
          <a:xfrm>
            <a:off x="16085825" y="8064075"/>
            <a:ext cx="1613400" cy="81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149" y="-628550"/>
            <a:ext cx="18682852" cy="145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0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en-US" sz="11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0"/>
          <p:cNvSpPr txBox="1"/>
          <p:nvPr/>
        </p:nvSpPr>
        <p:spPr>
          <a:xfrm>
            <a:off x="1008292" y="392687"/>
            <a:ext cx="264534" cy="37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8" name="Google Shape;89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0"/>
          <p:cNvSpPr txBox="1"/>
          <p:nvPr/>
        </p:nvSpPr>
        <p:spPr>
          <a:xfrm>
            <a:off x="5689770" y="3865957"/>
            <a:ext cx="7728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Thank you</a:t>
            </a:r>
            <a:endParaRPr sz="12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a4a6198e06_3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a4a6198e06_3_82"/>
          <p:cNvSpPr txBox="1"/>
          <p:nvPr/>
        </p:nvSpPr>
        <p:spPr>
          <a:xfrm>
            <a:off x="1219200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BOONGBOONG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a4a6198e06_3_8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1a4a6198e06_3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19" y="665294"/>
            <a:ext cx="1619381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a4a6198e06_3_82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a4a6198e06_3_82"/>
          <p:cNvSpPr txBox="1"/>
          <p:nvPr/>
        </p:nvSpPr>
        <p:spPr>
          <a:xfrm>
            <a:off x="1094873" y="1934170"/>
            <a:ext cx="1330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OF STUDY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1a4a6198e06_3_82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1140559" y="3016677"/>
            <a:ext cx="16488012" cy="687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a4a6198e06_3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23429" y="5524500"/>
            <a:ext cx="4862286" cy="486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a4a6198e06_3_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900" y="3183200"/>
            <a:ext cx="3707675" cy="35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a4a6198e06_3_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2675" y="4636150"/>
            <a:ext cx="4126100" cy="41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a4a6198e06_3_82"/>
          <p:cNvSpPr/>
          <p:nvPr/>
        </p:nvSpPr>
        <p:spPr>
          <a:xfrm>
            <a:off x="5672825" y="4094825"/>
            <a:ext cx="4862400" cy="1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a4a6198e06_3_82"/>
          <p:cNvSpPr/>
          <p:nvPr/>
        </p:nvSpPr>
        <p:spPr>
          <a:xfrm>
            <a:off x="7425425" y="9047825"/>
            <a:ext cx="4862400" cy="1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a4a6198e06_3_82"/>
          <p:cNvSpPr/>
          <p:nvPr/>
        </p:nvSpPr>
        <p:spPr>
          <a:xfrm>
            <a:off x="9773575" y="3355750"/>
            <a:ext cx="547500" cy="539400"/>
          </a:xfrm>
          <a:prstGeom prst="donut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a4a6198e06_3_82"/>
          <p:cNvSpPr/>
          <p:nvPr/>
        </p:nvSpPr>
        <p:spPr>
          <a:xfrm>
            <a:off x="11602375" y="9451750"/>
            <a:ext cx="547500" cy="5394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g1a4a6198e06_3_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276025" y="4834375"/>
            <a:ext cx="3707675" cy="37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a4a6198e06_3_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64972" y="4470709"/>
            <a:ext cx="4126101" cy="35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a4a6198e06_3_82"/>
          <p:cNvSpPr/>
          <p:nvPr/>
        </p:nvSpPr>
        <p:spPr>
          <a:xfrm>
            <a:off x="9787625" y="4323425"/>
            <a:ext cx="4862400" cy="1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a4a6198e06_3_82"/>
          <p:cNvSpPr/>
          <p:nvPr/>
        </p:nvSpPr>
        <p:spPr>
          <a:xfrm>
            <a:off x="10473425" y="9276425"/>
            <a:ext cx="4862400" cy="1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g1a4a6198e06_3_82"/>
          <p:cNvPicPr preferRelativeResize="0"/>
          <p:nvPr/>
        </p:nvPicPr>
        <p:blipFill rotWithShape="1">
          <a:blip r:embed="rId11">
            <a:alphaModFix/>
          </a:blip>
          <a:srcRect b="9029" l="-6680" r="6680" t="-9030"/>
          <a:stretch/>
        </p:blipFill>
        <p:spPr>
          <a:xfrm>
            <a:off x="13570050" y="6475518"/>
            <a:ext cx="4569050" cy="253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a4a6198e06_3_82"/>
          <p:cNvPicPr preferRelativeResize="0"/>
          <p:nvPr/>
        </p:nvPicPr>
        <p:blipFill rotWithShape="1">
          <a:blip r:embed="rId12">
            <a:alphaModFix/>
          </a:blip>
          <a:srcRect b="1735" l="48164" r="5833" t="17527"/>
          <a:stretch/>
        </p:blipFill>
        <p:spPr>
          <a:xfrm>
            <a:off x="2720350" y="5794425"/>
            <a:ext cx="3707675" cy="432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a4a6198e06_3_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a4a6198e06_3_325"/>
          <p:cNvSpPr txBox="1"/>
          <p:nvPr/>
        </p:nvSpPr>
        <p:spPr>
          <a:xfrm>
            <a:off x="1219200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BOONGBOONG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a4a6198e06_3_325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1a4a6198e06_3_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19" y="665294"/>
            <a:ext cx="1619381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a4a6198e06_3_325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a4a6198e06_3_325"/>
          <p:cNvSpPr txBox="1"/>
          <p:nvPr/>
        </p:nvSpPr>
        <p:spPr>
          <a:xfrm>
            <a:off x="1094873" y="1934170"/>
            <a:ext cx="1330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PURPOSE</a:t>
            </a: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STUDY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1a4a6198e06_3_325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2969352" y="3016675"/>
            <a:ext cx="13261125" cy="68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a4a6198e06_3_3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23429" y="5524500"/>
            <a:ext cx="4862286" cy="486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a4a6198e06_3_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9933" y="3620600"/>
            <a:ext cx="10844625" cy="57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a4a6198e06_3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a4a6198e06_3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2529" y="3676527"/>
            <a:ext cx="11738307" cy="3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a4a6198e06_3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3976" y="5452654"/>
            <a:ext cx="11653739" cy="293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a4a6198e06_3_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4859" y="3691878"/>
            <a:ext cx="11736367" cy="378744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a4a6198e06_3_94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a4a6198e06_3_94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1a4a6198e06_3_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a4a6198e06_3_94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a4a6198e06_3_94"/>
          <p:cNvSpPr txBox="1"/>
          <p:nvPr/>
        </p:nvSpPr>
        <p:spPr>
          <a:xfrm>
            <a:off x="1047619" y="1480952"/>
            <a:ext cx="6614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SUMMARY</a:t>
            </a:r>
            <a:endParaRPr/>
          </a:p>
        </p:txBody>
      </p:sp>
      <p:grpSp>
        <p:nvGrpSpPr>
          <p:cNvPr id="219" name="Google Shape;219;g1a4a6198e06_3_94"/>
          <p:cNvGrpSpPr/>
          <p:nvPr/>
        </p:nvGrpSpPr>
        <p:grpSpPr>
          <a:xfrm>
            <a:off x="5029199" y="3196692"/>
            <a:ext cx="1667985" cy="2092276"/>
            <a:chOff x="10489286" y="1677738"/>
            <a:chExt cx="1378500" cy="1729154"/>
          </a:xfrm>
        </p:grpSpPr>
        <p:pic>
          <p:nvPicPr>
            <p:cNvPr id="220" name="Google Shape;220;g1a4a6198e06_3_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784040" y="1677738"/>
              <a:ext cx="901674" cy="90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g1a4a6198e06_3_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377738" y="1709508"/>
              <a:ext cx="331770" cy="331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g1a4a6198e06_3_94"/>
            <p:cNvSpPr txBox="1"/>
            <p:nvPr/>
          </p:nvSpPr>
          <p:spPr>
            <a:xfrm>
              <a:off x="11390953" y="1752055"/>
              <a:ext cx="362100" cy="2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01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1a4a6198e06_3_94"/>
            <p:cNvSpPr txBox="1"/>
            <p:nvPr/>
          </p:nvSpPr>
          <p:spPr>
            <a:xfrm>
              <a:off x="10489286" y="2719892"/>
              <a:ext cx="1378500" cy="68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IMAGE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PREPROCESSING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4" name="Google Shape;224;g1a4a6198e06_3_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59013" y="3162300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a4a6198e06_3_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20207" y="3229918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a4a6198e06_3_94"/>
          <p:cNvSpPr txBox="1"/>
          <p:nvPr/>
        </p:nvSpPr>
        <p:spPr>
          <a:xfrm>
            <a:off x="9849022" y="3297215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a4a6198e06_3_94"/>
          <p:cNvSpPr txBox="1"/>
          <p:nvPr/>
        </p:nvSpPr>
        <p:spPr>
          <a:xfrm>
            <a:off x="8771329" y="4395244"/>
            <a:ext cx="1668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TRANSFER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LEARNING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1a4a6198e06_3_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50786" y="3162300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a4a6198e06_3_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04323" y="3253909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a4a6198e06_3_94"/>
          <p:cNvSpPr txBox="1"/>
          <p:nvPr/>
        </p:nvSpPr>
        <p:spPr>
          <a:xfrm>
            <a:off x="12363939" y="4381500"/>
            <a:ext cx="1809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HYPER PARAMETER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TUNING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1a4a6198e06_3_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29987" y="679567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a4a6198e06_3_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83524" y="688728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a4a6198e06_3_94"/>
          <p:cNvSpPr txBox="1"/>
          <p:nvPr/>
        </p:nvSpPr>
        <p:spPr>
          <a:xfrm>
            <a:off x="6115102" y="6949559"/>
            <a:ext cx="4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a4a6198e06_3_94"/>
          <p:cNvSpPr txBox="1"/>
          <p:nvPr/>
        </p:nvSpPr>
        <p:spPr>
          <a:xfrm>
            <a:off x="5113729" y="6362700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RESULT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a4a6198e06_3_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68537" y="687187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a4a6198e06_3_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22073" y="696348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a4a6198e06_3_94"/>
          <p:cNvSpPr txBox="1"/>
          <p:nvPr/>
        </p:nvSpPr>
        <p:spPr>
          <a:xfrm>
            <a:off x="9740860" y="7021359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a4a6198e06_3_94"/>
          <p:cNvSpPr txBox="1"/>
          <p:nvPr/>
        </p:nvSpPr>
        <p:spPr>
          <a:xfrm>
            <a:off x="8771329" y="6389910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VISUALIZING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1a4a6198e06_3_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45181" y="6871875"/>
            <a:ext cx="1091025" cy="10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a4a6198e06_3_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98718" y="6963484"/>
            <a:ext cx="401442" cy="40144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a4a6198e06_3_94"/>
          <p:cNvSpPr txBox="1"/>
          <p:nvPr/>
        </p:nvSpPr>
        <p:spPr>
          <a:xfrm>
            <a:off x="13418119" y="7025759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a4a6198e06_3_94"/>
          <p:cNvSpPr txBox="1"/>
          <p:nvPr/>
        </p:nvSpPr>
        <p:spPr>
          <a:xfrm>
            <a:off x="12428929" y="6389910"/>
            <a:ext cx="166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FINE TUNING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1a4a6198e06_3_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000" y="3543300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a4a6198e06_3_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338381" y="3556926"/>
            <a:ext cx="320219" cy="4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a4a6198e06_3_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11414581" y="7200900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a4a6198e06_3_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7708569" y="7196981"/>
            <a:ext cx="320219" cy="4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a4a6198e06_3_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0" y="3543300"/>
            <a:ext cx="508317" cy="52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a4a6198e06_3_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17232" y="3415334"/>
            <a:ext cx="574585" cy="55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a4a6198e06_3_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862788" y="3531914"/>
            <a:ext cx="674572" cy="39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a4a6198e06_3_9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083816" y="7105300"/>
            <a:ext cx="424686" cy="63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a4a6198e06_3_9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309088" y="7142880"/>
            <a:ext cx="619879" cy="59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a4a6198e06_3_9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77387" y="7103079"/>
            <a:ext cx="576709" cy="50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a4a6198e06_3_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5224581" y="5257408"/>
            <a:ext cx="320219" cy="44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a4a6198e06_3_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3553613" y="5424218"/>
            <a:ext cx="320219" cy="4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a4a6198e06_3_94"/>
          <p:cNvSpPr txBox="1"/>
          <p:nvPr/>
        </p:nvSpPr>
        <p:spPr>
          <a:xfrm>
            <a:off x="13344672" y="3316165"/>
            <a:ext cx="43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a4a6198e06_3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a4a6198e06_3_142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1a4a6198e06_3_142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1a4a6198e06_3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a4a6198e06_3_142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a4a6198e06_3_142"/>
          <p:cNvSpPr txBox="1"/>
          <p:nvPr/>
        </p:nvSpPr>
        <p:spPr>
          <a:xfrm>
            <a:off x="1047618" y="1480952"/>
            <a:ext cx="7867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01 IMAGE PREPROCESSING</a:t>
            </a:r>
            <a:endParaRPr/>
          </a:p>
        </p:txBody>
      </p:sp>
      <p:pic>
        <p:nvPicPr>
          <p:cNvPr descr="Keras data generators and how to use them | by Ilya Michlin | Towards Data  Science" id="266" name="Google Shape;266;g1a4a6198e06_3_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2450" y="3409625"/>
            <a:ext cx="13227572" cy="60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a4a6198e06_3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a4a6198e06_3_151"/>
          <p:cNvSpPr txBox="1"/>
          <p:nvPr/>
        </p:nvSpPr>
        <p:spPr>
          <a:xfrm>
            <a:off x="1300116" y="419048"/>
            <a:ext cx="279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TEAM BOONGBOONG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a4a6198e06_3_151"/>
          <p:cNvSpPr txBox="1"/>
          <p:nvPr/>
        </p:nvSpPr>
        <p:spPr>
          <a:xfrm>
            <a:off x="1008292" y="392687"/>
            <a:ext cx="2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1a4a6198e06_3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619" y="682442"/>
            <a:ext cx="1952349" cy="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a4a6198e06_3_151"/>
          <p:cNvSpPr txBox="1"/>
          <p:nvPr/>
        </p:nvSpPr>
        <p:spPr>
          <a:xfrm>
            <a:off x="17628571" y="390476"/>
            <a:ext cx="54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6600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a4a6198e06_3_151"/>
          <p:cNvSpPr txBox="1"/>
          <p:nvPr/>
        </p:nvSpPr>
        <p:spPr>
          <a:xfrm>
            <a:off x="1047618" y="1480952"/>
            <a:ext cx="893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02 TRANSFER LEARNING</a:t>
            </a:r>
            <a:endParaRPr/>
          </a:p>
        </p:txBody>
      </p:sp>
      <p:pic>
        <p:nvPicPr>
          <p:cNvPr descr="transfer learning for CNNs | Towards Data Science" id="277" name="Google Shape;277;g1a4a6198e06_3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1146" y="2251307"/>
            <a:ext cx="11093157" cy="803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2022-11-29T13:58:04Z</dcterms:created>
  <dc:creator>officegen</dc:creator>
</cp:coreProperties>
</file>